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7FF499D-5C12-4CF5-B8D8-7C8567F74FB2}">
  <a:tblStyle styleId="{57FF499D-5C12-4CF5-B8D8-7C8567F74FB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BEB"/>
          </a:solidFill>
        </a:fill>
      </a:tcStyle>
    </a:wholeTbl>
    <a:band1H>
      <a:tcTxStyle b="off" i="off"/>
      <a:tcStyle>
        <a:fill>
          <a:solidFill>
            <a:srgbClr val="D4D4D4"/>
          </a:solidFill>
        </a:fill>
      </a:tcStyle>
    </a:band1H>
    <a:band2H>
      <a:tcTxStyle b="off" i="off"/>
    </a:band2H>
    <a:band1V>
      <a:tcTxStyle b="off" i="off"/>
      <a:tcStyle>
        <a:fill>
          <a:solidFill>
            <a:srgbClr val="D4D4D4"/>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 name="Shape 11"/>
        <p:cNvGrpSpPr/>
        <p:nvPr/>
      </p:nvGrpSpPr>
      <p:grpSpPr>
        <a:xfrm>
          <a:off x="0" y="0"/>
          <a:ext cx="0" cy="0"/>
          <a:chOff x="0" y="0"/>
          <a:chExt cx="0" cy="0"/>
        </a:xfrm>
      </p:grpSpPr>
      <p:sp>
        <p:nvSpPr>
          <p:cNvPr id="12" name="Google Shape;12;p2"/>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14" name="Google Shape;14;p2"/>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60"/>
              </a:spcBef>
              <a:spcAft>
                <a:spcPts val="0"/>
              </a:spcAft>
              <a:buSzPts val="1800"/>
              <a:buNone/>
              <a:defRPr sz="18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15" name="Google Shape;15;p2"/>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1" name="Google Shape;71;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2" name="Google Shape;72;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78" name="Google Shape;78;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3" name="Google Shape;8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4" name="Google Shape;84;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Font typeface="Century Gothic"/>
              <a:buNone/>
              <a:defRPr/>
            </a:lvl1pPr>
            <a:lvl2pPr indent="-228600" lvl="1" marL="914400" algn="l">
              <a:lnSpc>
                <a:spcPct val="100000"/>
              </a:lnSpc>
              <a:spcBef>
                <a:spcPts val="600"/>
              </a:spcBef>
              <a:spcAft>
                <a:spcPts val="0"/>
              </a:spcAft>
              <a:buSzPts val="1800"/>
              <a:buFont typeface="Century Gothic"/>
              <a:buNone/>
              <a:defRPr/>
            </a:lvl2pPr>
            <a:lvl3pPr indent="-228600" lvl="2" marL="1371600" algn="l">
              <a:lnSpc>
                <a:spcPct val="100000"/>
              </a:lnSpc>
              <a:spcBef>
                <a:spcPts val="600"/>
              </a:spcBef>
              <a:spcAft>
                <a:spcPts val="0"/>
              </a:spcAft>
              <a:buSzPts val="1600"/>
              <a:buFont typeface="Century Gothic"/>
              <a:buNone/>
              <a:defRPr/>
            </a:lvl3pPr>
            <a:lvl4pPr indent="-228600" lvl="3" marL="1828800" algn="l">
              <a:lnSpc>
                <a:spcPct val="100000"/>
              </a:lnSpc>
              <a:spcBef>
                <a:spcPts val="600"/>
              </a:spcBef>
              <a:spcAft>
                <a:spcPts val="0"/>
              </a:spcAft>
              <a:buSzPts val="1400"/>
              <a:buFont typeface="Century Gothic"/>
              <a:buNone/>
              <a:defRPr/>
            </a:lvl4pPr>
            <a:lvl5pPr indent="-228600" lvl="4" marL="2286000" algn="l">
              <a:lnSpc>
                <a:spcPct val="100000"/>
              </a:lnSpc>
              <a:spcBef>
                <a:spcPts val="600"/>
              </a:spcBef>
              <a:spcAft>
                <a:spcPts val="0"/>
              </a:spcAft>
              <a:buSzPts val="1400"/>
              <a:buFont typeface="Century Gothic"/>
              <a:buNone/>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6" name="Google Shape;86;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7" name="Google Shape;87;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lstStyle>
            <a:lvl1pPr indent="-355600" lvl="0" marL="457200" algn="l">
              <a:lnSpc>
                <a:spcPct val="100000"/>
              </a:lnSpc>
              <a:spcBef>
                <a:spcPts val="400"/>
              </a:spcBef>
              <a:spcAft>
                <a:spcPts val="0"/>
              </a:spcAft>
              <a:buSzPts val="2000"/>
              <a:buChar char="•"/>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3" name="Google Shape;93;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96"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9" name="Google Shape;99;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480"/>
              </a:spcBef>
              <a:spcAft>
                <a:spcPts val="0"/>
              </a:spcAft>
              <a:buSzPts val="2400"/>
              <a:buNone/>
              <a:defRPr b="0" sz="24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1" name="Google Shape;101;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2" name="Google Shape;102;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5" name="Shape 105"/>
        <p:cNvGrpSpPr/>
        <p:nvPr/>
      </p:nvGrpSpPr>
      <p:grpSpPr>
        <a:xfrm>
          <a:off x="0" y="0"/>
          <a:ext cx="0" cy="0"/>
          <a:chOff x="0" y="0"/>
          <a:chExt cx="0" cy="0"/>
        </a:xfrm>
      </p:grpSpPr>
      <p:sp>
        <p:nvSpPr>
          <p:cNvPr id="106" name="Google Shape;106;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8" name="Google Shape;108;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9" name="Google Shape;109;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15" name="Google Shape;115;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1" name="Google Shape;121;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21" name="Google Shape;21;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 name="Shape 24"/>
        <p:cNvGrpSpPr/>
        <p:nvPr/>
      </p:nvGrpSpPr>
      <p:grpSpPr>
        <a:xfrm>
          <a:off x="0" y="0"/>
          <a:ext cx="0" cy="0"/>
          <a:chOff x="0" y="0"/>
          <a:chExt cx="0" cy="0"/>
        </a:xfrm>
      </p:grpSpPr>
      <p:sp>
        <p:nvSpPr>
          <p:cNvPr id="25" name="Google Shape;25;p4"/>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600"/>
              </a:spcBef>
              <a:spcAft>
                <a:spcPts val="0"/>
              </a:spcAft>
              <a:buSzPts val="1800"/>
              <a:buChar char="•"/>
              <a:defRPr sz="1800"/>
            </a:lvl2pPr>
            <a:lvl3pPr indent="-330200" lvl="2" marL="1371600" algn="l">
              <a:lnSpc>
                <a:spcPct val="100000"/>
              </a:lnSpc>
              <a:spcBef>
                <a:spcPts val="600"/>
              </a:spcBef>
              <a:spcAft>
                <a:spcPts val="0"/>
              </a:spcAft>
              <a:buSzPts val="1600"/>
              <a:buChar char="•"/>
              <a:defRPr sz="16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17500" lvl="5" marL="2743200" algn="l">
              <a:lnSpc>
                <a:spcPct val="100000"/>
              </a:lnSpc>
              <a:spcBef>
                <a:spcPts val="600"/>
              </a:spcBef>
              <a:spcAft>
                <a:spcPts val="0"/>
              </a:spcAft>
              <a:buSzPts val="1400"/>
              <a:buChar char="•"/>
              <a:defRPr sz="1400"/>
            </a:lvl6pPr>
            <a:lvl7pPr indent="-317500" lvl="6" marL="3200400" algn="l">
              <a:lnSpc>
                <a:spcPct val="100000"/>
              </a:lnSpc>
              <a:spcBef>
                <a:spcPts val="600"/>
              </a:spcBef>
              <a:spcAft>
                <a:spcPts val="0"/>
              </a:spcAft>
              <a:buSzPts val="1400"/>
              <a:buChar char="•"/>
              <a:defRPr sz="1400"/>
            </a:lvl7pPr>
            <a:lvl8pPr indent="-317500" lvl="7" marL="3657600" algn="l">
              <a:lnSpc>
                <a:spcPct val="100000"/>
              </a:lnSpc>
              <a:spcBef>
                <a:spcPts val="600"/>
              </a:spcBef>
              <a:spcAft>
                <a:spcPts val="0"/>
              </a:spcAft>
              <a:buSzPts val="1400"/>
              <a:buChar char="•"/>
              <a:defRPr sz="1400"/>
            </a:lvl8pPr>
            <a:lvl9pPr indent="-317500" lvl="8" marL="4114800" algn="l">
              <a:lnSpc>
                <a:spcPct val="100000"/>
              </a:lnSpc>
              <a:spcBef>
                <a:spcPts val="600"/>
              </a:spcBef>
              <a:spcAft>
                <a:spcPts val="600"/>
              </a:spcAft>
              <a:buSzPts val="1400"/>
              <a:buChar char="•"/>
              <a:defRPr sz="1400"/>
            </a:lvl9pPr>
          </a:lstStyle>
          <a:p/>
        </p:txBody>
      </p:sp>
      <p:sp>
        <p:nvSpPr>
          <p:cNvPr id="27" name="Google Shape;27;p4"/>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28" name="Google Shape;28;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p:txBody>
      </p:sp>
      <p:sp>
        <p:nvSpPr>
          <p:cNvPr id="34" name="Google Shape;34;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lstStyle>
            <a:lvl1pPr lvl="0" algn="r">
              <a:lnSpc>
                <a:spcPct val="100000"/>
              </a:lnSpc>
              <a:spcBef>
                <a:spcPts val="0"/>
              </a:spcBef>
              <a:spcAft>
                <a:spcPts val="0"/>
              </a:spcAft>
              <a:buClr>
                <a:schemeClr val="lt1"/>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lstStyle>
            <a:lvl1pPr indent="-228600" lvl="0" marL="457200" algn="r">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40" name="Google Shape;40;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6" name="Google Shape;46;p7"/>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7" name="Google Shape;47;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3" name="Google Shape;53;p8"/>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4" name="Google Shape;54;p8"/>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5" name="Google Shape;55;p8"/>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6" name="Google Shape;56;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lnSpc>
                <a:spcPct val="100000"/>
              </a:lnSpc>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lnSpc>
                <a:spcPct val="100000"/>
              </a:lnSpc>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txBox="1"/>
          <p:nvPr>
            <p:ph type="title"/>
          </p:nvPr>
        </p:nvSpPr>
        <p:spPr>
          <a:xfrm>
            <a:off x="5625548" y="645106"/>
            <a:ext cx="5917523"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b="1" lang="en-US" sz="3600"/>
              <a:t>KBB CAPSTONE </a:t>
            </a:r>
            <a:br>
              <a:rPr b="1" lang="en-US" sz="3600"/>
            </a:br>
            <a:r>
              <a:rPr b="1" lang="en-US" sz="3600"/>
              <a:t>PRESENTATION</a:t>
            </a:r>
            <a:endParaRPr b="1" sz="3600"/>
          </a:p>
        </p:txBody>
      </p:sp>
      <p:sp>
        <p:nvSpPr>
          <p:cNvPr id="129" name="Google Shape;129;p19"/>
          <p:cNvSpPr txBox="1"/>
          <p:nvPr>
            <p:ph idx="1" type="body"/>
          </p:nvPr>
        </p:nvSpPr>
        <p:spPr>
          <a:xfrm>
            <a:off x="5625548" y="2902225"/>
            <a:ext cx="5917523" cy="2981049"/>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US" sz="2400"/>
              <a:t>Namrata Sharma, Grace Ye</a:t>
            </a:r>
            <a:endParaRPr sz="2400"/>
          </a:p>
          <a:p>
            <a:pPr indent="0" lvl="0" marL="0" rtl="0" algn="ctr">
              <a:lnSpc>
                <a:spcPct val="100000"/>
              </a:lnSpc>
              <a:spcBef>
                <a:spcPts val="960"/>
              </a:spcBef>
              <a:spcAft>
                <a:spcPts val="0"/>
              </a:spcAft>
              <a:buSzPts val="1800"/>
              <a:buNone/>
            </a:pPr>
            <a:r>
              <a:rPr lang="en-US" sz="2400"/>
              <a:t>Dante Bellins and Daniel palumbo</a:t>
            </a:r>
            <a:endParaRPr sz="2400"/>
          </a:p>
          <a:p>
            <a:pPr indent="0" lvl="0" marL="0" rtl="0" algn="ctr">
              <a:lnSpc>
                <a:spcPct val="100000"/>
              </a:lnSpc>
              <a:spcBef>
                <a:spcPts val="960"/>
              </a:spcBef>
              <a:spcAft>
                <a:spcPts val="0"/>
              </a:spcAft>
              <a:buSzPts val="1800"/>
              <a:buNone/>
            </a:pPr>
            <a:r>
              <a:rPr lang="en-US" sz="2400"/>
              <a:t>Georgetown Data Science Cohort 13</a:t>
            </a:r>
            <a:endParaRPr sz="2400"/>
          </a:p>
          <a:p>
            <a:pPr indent="0" lvl="0" marL="0" rtl="0" algn="ctr">
              <a:lnSpc>
                <a:spcPct val="100000"/>
              </a:lnSpc>
              <a:spcBef>
                <a:spcPts val="960"/>
              </a:spcBef>
              <a:spcAft>
                <a:spcPts val="0"/>
              </a:spcAft>
              <a:buSzPts val="1800"/>
              <a:buNone/>
            </a:pPr>
            <a:r>
              <a:rPr lang="en-US" sz="2400"/>
              <a:t>12/15/2018</a:t>
            </a:r>
            <a:endParaRPr sz="2400"/>
          </a:p>
        </p:txBody>
      </p:sp>
      <p:pic>
        <p:nvPicPr>
          <p:cNvPr id="130" name="Google Shape;130;p19"/>
          <p:cNvPicPr preferRelativeResize="0"/>
          <p:nvPr/>
        </p:nvPicPr>
        <p:blipFill rotWithShape="1">
          <a:blip r:embed="rId4">
            <a:alphaModFix/>
          </a:blip>
          <a:srcRect b="0" l="0" r="0" t="0"/>
          <a:stretch/>
        </p:blipFill>
        <p:spPr>
          <a:xfrm>
            <a:off x="737425" y="152400"/>
            <a:ext cx="4854223" cy="6553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pic>
        <p:nvPicPr>
          <p:cNvPr id="281" name="Google Shape;281;p28"/>
          <p:cNvPicPr preferRelativeResize="0"/>
          <p:nvPr/>
        </p:nvPicPr>
        <p:blipFill rotWithShape="1">
          <a:blip r:embed="rId4">
            <a:alphaModFix/>
          </a:blip>
          <a:srcRect b="0" l="0" r="0" t="0"/>
          <a:stretch/>
        </p:blipFill>
        <p:spPr>
          <a:xfrm>
            <a:off x="152400" y="1583700"/>
            <a:ext cx="11887194" cy="5006716"/>
          </a:xfrm>
          <a:prstGeom prst="rect">
            <a:avLst/>
          </a:prstGeom>
          <a:noFill/>
          <a:ln>
            <a:noFill/>
          </a:ln>
        </p:spPr>
      </p:pic>
      <p:sp>
        <p:nvSpPr>
          <p:cNvPr id="282" name="Google Shape;282;p28"/>
          <p:cNvSpPr txBox="1"/>
          <p:nvPr>
            <p:ph type="title"/>
          </p:nvPr>
        </p:nvSpPr>
        <p:spPr>
          <a:xfrm>
            <a:off x="0" y="0"/>
            <a:ext cx="11954700" cy="143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l">
              <a:lnSpc>
                <a:spcPct val="100000"/>
              </a:lnSpc>
              <a:spcBef>
                <a:spcPts val="0"/>
              </a:spcBef>
              <a:spcAft>
                <a:spcPts val="0"/>
              </a:spcAft>
              <a:buClr>
                <a:schemeClr val="lt1"/>
              </a:buClr>
              <a:buSzPts val="3400"/>
              <a:buFont typeface="Century Gothic"/>
              <a:buNone/>
            </a:pPr>
            <a:r>
              <a:t/>
            </a:r>
            <a:endParaRPr sz="2000"/>
          </a:p>
          <a:p>
            <a:pPr indent="0" lvl="0" marL="0" rtl="0" algn="l">
              <a:lnSpc>
                <a:spcPct val="100000"/>
              </a:lnSpc>
              <a:spcBef>
                <a:spcPts val="0"/>
              </a:spcBef>
              <a:spcAft>
                <a:spcPts val="0"/>
              </a:spcAft>
              <a:buClr>
                <a:schemeClr val="lt1"/>
              </a:buClr>
              <a:buSzPts val="3400"/>
              <a:buFont typeface="Century Gothic"/>
              <a:buNone/>
            </a:pPr>
            <a:r>
              <a:rPr lang="en-US" sz="2000"/>
              <a:t>Average prices can vary by as much as $15k between makes. Less expensive makes tend to have a smaller price variance.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9"/>
          <p:cNvSpPr txBox="1"/>
          <p:nvPr>
            <p:ph type="title"/>
          </p:nvPr>
        </p:nvSpPr>
        <p:spPr>
          <a:xfrm>
            <a:off x="489700" y="143640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3400"/>
          </a:p>
          <a:p>
            <a:pPr indent="0" lvl="0" marL="0" rtl="0" algn="ctr">
              <a:lnSpc>
                <a:spcPct val="100000"/>
              </a:lnSpc>
              <a:spcBef>
                <a:spcPts val="0"/>
              </a:spcBef>
              <a:spcAft>
                <a:spcPts val="0"/>
              </a:spcAft>
              <a:buClr>
                <a:schemeClr val="lt1"/>
              </a:buClr>
              <a:buSzPts val="3400"/>
              <a:buFont typeface="Century Gothic"/>
              <a:buNone/>
            </a:pPr>
            <a:r>
              <a:rPr lang="en-US" sz="2000"/>
              <a:t>There is a stark difference in the amount of listings between states, with NC possessing the most</a:t>
            </a:r>
            <a:endParaRPr sz="2000"/>
          </a:p>
        </p:txBody>
      </p:sp>
      <p:sp>
        <p:nvSpPr>
          <p:cNvPr id="288" name="Google Shape;288;p29"/>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89" name="Google Shape;289;p29"/>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0" name="Google Shape;290;p29"/>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91" name="Google Shape;291;p29"/>
          <p:cNvPicPr preferRelativeResize="0"/>
          <p:nvPr/>
        </p:nvPicPr>
        <p:blipFill rotWithShape="1">
          <a:blip r:embed="rId4">
            <a:alphaModFix/>
          </a:blip>
          <a:srcRect b="0" l="0" r="0" t="0"/>
          <a:stretch/>
        </p:blipFill>
        <p:spPr>
          <a:xfrm>
            <a:off x="4323708" y="0"/>
            <a:ext cx="7624283"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0"/>
          <p:cNvSpPr txBox="1"/>
          <p:nvPr>
            <p:ph type="title"/>
          </p:nvPr>
        </p:nvSpPr>
        <p:spPr>
          <a:xfrm>
            <a:off x="502125" y="1455025"/>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000"/>
          </a:p>
          <a:p>
            <a:pPr indent="0" lvl="0" marL="0" rtl="0" algn="ctr">
              <a:lnSpc>
                <a:spcPct val="100000"/>
              </a:lnSpc>
              <a:spcBef>
                <a:spcPts val="0"/>
              </a:spcBef>
              <a:spcAft>
                <a:spcPts val="0"/>
              </a:spcAft>
              <a:buClr>
                <a:schemeClr val="lt1"/>
              </a:buClr>
              <a:buSzPts val="3400"/>
              <a:buFont typeface="Century Gothic"/>
              <a:buNone/>
            </a:pPr>
            <a:r>
              <a:rPr lang="en-US" sz="2000"/>
              <a:t>The price trends between makes and states interact in interesting ways, and also reveal a few gaps in our dataset.</a:t>
            </a:r>
            <a:endParaRPr sz="3400"/>
          </a:p>
        </p:txBody>
      </p:sp>
      <p:sp>
        <p:nvSpPr>
          <p:cNvPr id="297" name="Google Shape;297;p30"/>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98" name="Google Shape;298;p30"/>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9" name="Google Shape;299;p30"/>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00" name="Google Shape;300;p30"/>
          <p:cNvPicPr preferRelativeResize="0"/>
          <p:nvPr/>
        </p:nvPicPr>
        <p:blipFill rotWithShape="1">
          <a:blip r:embed="rId4">
            <a:alphaModFix/>
          </a:blip>
          <a:srcRect b="0" l="0" r="0" t="0"/>
          <a:stretch/>
        </p:blipFill>
        <p:spPr>
          <a:xfrm>
            <a:off x="4297680" y="0"/>
            <a:ext cx="771144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1"/>
          <p:cNvSpPr txBox="1"/>
          <p:nvPr>
            <p:ph type="title"/>
          </p:nvPr>
        </p:nvSpPr>
        <p:spPr>
          <a:xfrm>
            <a:off x="537285" y="13910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age is mostly uniform, with it leaning slightly older in the MidWest and New Jersey as an outlier.</a:t>
            </a:r>
            <a:endParaRPr sz="2000"/>
          </a:p>
        </p:txBody>
      </p:sp>
      <p:sp>
        <p:nvSpPr>
          <p:cNvPr id="306" name="Google Shape;306;p31"/>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07" name="Google Shape;307;p31"/>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08" name="Google Shape;308;p31"/>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09" name="Google Shape;309;p31"/>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Years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 name="Google Shape;310;p31"/>
          <p:cNvSpPr txBox="1"/>
          <p:nvPr/>
        </p:nvSpPr>
        <p:spPr>
          <a:xfrm>
            <a:off x="11416175" y="50172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a:t>
            </a:r>
            <a:endParaRPr b="0" i="0" sz="1400" u="none" cap="none" strike="noStrike">
              <a:solidFill>
                <a:srgbClr val="FFFFFF"/>
              </a:solidFill>
              <a:latin typeface="Arial"/>
              <a:ea typeface="Arial"/>
              <a:cs typeface="Arial"/>
              <a:sym typeface="Arial"/>
            </a:endParaRPr>
          </a:p>
        </p:txBody>
      </p:sp>
      <p:sp>
        <p:nvSpPr>
          <p:cNvPr id="311" name="Google Shape;311;p31"/>
          <p:cNvSpPr txBox="1"/>
          <p:nvPr/>
        </p:nvSpPr>
        <p:spPr>
          <a:xfrm>
            <a:off x="11416175" y="42565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a:t>
            </a:r>
            <a:endParaRPr b="0" i="0" sz="1400" u="none" cap="none" strike="noStrike">
              <a:solidFill>
                <a:srgbClr val="FFFFFF"/>
              </a:solidFill>
              <a:latin typeface="Arial"/>
              <a:ea typeface="Arial"/>
              <a:cs typeface="Arial"/>
              <a:sym typeface="Arial"/>
            </a:endParaRPr>
          </a:p>
        </p:txBody>
      </p:sp>
      <p:sp>
        <p:nvSpPr>
          <p:cNvPr id="312" name="Google Shape;312;p31"/>
          <p:cNvSpPr txBox="1"/>
          <p:nvPr/>
        </p:nvSpPr>
        <p:spPr>
          <a:xfrm>
            <a:off x="11416175" y="18706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a:t>
            </a:r>
            <a:endParaRPr b="0" i="0" sz="1400" u="none" cap="none" strike="noStrike">
              <a:solidFill>
                <a:srgbClr val="FFFFFF"/>
              </a:solidFill>
              <a:latin typeface="Arial"/>
              <a:ea typeface="Arial"/>
              <a:cs typeface="Arial"/>
              <a:sym typeface="Arial"/>
            </a:endParaRPr>
          </a:p>
        </p:txBody>
      </p:sp>
      <p:sp>
        <p:nvSpPr>
          <p:cNvPr id="313" name="Google Shape;313;p31"/>
          <p:cNvSpPr txBox="1"/>
          <p:nvPr/>
        </p:nvSpPr>
        <p:spPr>
          <a:xfrm>
            <a:off x="11416175" y="26218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a:t>
            </a:r>
            <a:endParaRPr b="0" i="0" sz="1400" u="none" cap="none" strike="noStrike">
              <a:solidFill>
                <a:srgbClr val="FFFFFF"/>
              </a:solidFill>
              <a:latin typeface="Arial"/>
              <a:ea typeface="Arial"/>
              <a:cs typeface="Arial"/>
              <a:sym typeface="Arial"/>
            </a:endParaRPr>
          </a:p>
        </p:txBody>
      </p:sp>
      <p:sp>
        <p:nvSpPr>
          <p:cNvPr id="314" name="Google Shape;314;p31"/>
          <p:cNvSpPr txBox="1"/>
          <p:nvPr/>
        </p:nvSpPr>
        <p:spPr>
          <a:xfrm>
            <a:off x="11416175" y="34844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a:t>
            </a:r>
            <a:endParaRPr b="0" i="0" sz="1400" u="none" cap="none" strike="noStrike">
              <a:solidFill>
                <a:srgbClr val="FFFFFF"/>
              </a:solidFill>
              <a:latin typeface="Arial"/>
              <a:ea typeface="Arial"/>
              <a:cs typeface="Arial"/>
              <a:sym typeface="Arial"/>
            </a:endParaRPr>
          </a:p>
        </p:txBody>
      </p:sp>
      <p:sp>
        <p:nvSpPr>
          <p:cNvPr id="315" name="Google Shape;315;p31"/>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Age of Used Vehicles</a:t>
            </a:r>
            <a:endParaRPr b="0" i="0" sz="3000" u="none" cap="none" strike="noStrike">
              <a:solidFill>
                <a:srgbClr val="FFFFFF"/>
              </a:solidFill>
              <a:latin typeface="Arial"/>
              <a:ea typeface="Arial"/>
              <a:cs typeface="Arial"/>
              <a:sym typeface="Arial"/>
            </a:endParaRPr>
          </a:p>
        </p:txBody>
      </p:sp>
      <p:pic>
        <p:nvPicPr>
          <p:cNvPr id="316" name="Google Shape;316;p31"/>
          <p:cNvPicPr preferRelativeResize="0"/>
          <p:nvPr/>
        </p:nvPicPr>
        <p:blipFill rotWithShape="1">
          <a:blip r:embed="rId4">
            <a:alphaModFix/>
          </a:blip>
          <a:srcRect b="0" l="0" r="0" t="0"/>
          <a:stretch/>
        </p:blipFill>
        <p:spPr>
          <a:xfrm>
            <a:off x="2967525" y="106175"/>
            <a:ext cx="9734400" cy="6489600"/>
          </a:xfrm>
          <a:prstGeom prst="rect">
            <a:avLst/>
          </a:prstGeom>
          <a:noFill/>
          <a:ln>
            <a:noFill/>
          </a:ln>
          <a:effectLst>
            <a:outerShdw blurRad="57150" rotWithShape="0" algn="bl" dir="5400000" dist="19050">
              <a:srgbClr val="000000">
                <a:alpha val="49800"/>
              </a:srgbClr>
            </a:outerShdw>
            <a:reflection blurRad="0" dir="5400000" dist="38100" endA="0" endPos="30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2"/>
          <p:cNvSpPr txBox="1"/>
          <p:nvPr>
            <p:ph type="title"/>
          </p:nvPr>
        </p:nvSpPr>
        <p:spPr>
          <a:xfrm>
            <a:off x="562110" y="1372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mileage varies more, but follows a very similar pattern to the age, with MidWest being the oldest.</a:t>
            </a:r>
            <a:endParaRPr sz="2000"/>
          </a:p>
        </p:txBody>
      </p:sp>
      <p:sp>
        <p:nvSpPr>
          <p:cNvPr id="322" name="Google Shape;322;p32"/>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23" name="Google Shape;323;p32"/>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24" name="Google Shape;324;p32"/>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5" name="Google Shape;325;p32"/>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Miles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32"/>
          <p:cNvSpPr txBox="1"/>
          <p:nvPr/>
        </p:nvSpPr>
        <p:spPr>
          <a:xfrm>
            <a:off x="11416175" y="47778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50k</a:t>
            </a:r>
            <a:endParaRPr b="0" i="0" sz="1400" u="none" cap="none" strike="noStrike">
              <a:solidFill>
                <a:srgbClr val="FFFFFF"/>
              </a:solidFill>
              <a:latin typeface="Arial"/>
              <a:ea typeface="Arial"/>
              <a:cs typeface="Arial"/>
              <a:sym typeface="Arial"/>
            </a:endParaRPr>
          </a:p>
        </p:txBody>
      </p:sp>
      <p:sp>
        <p:nvSpPr>
          <p:cNvPr id="327" name="Google Shape;327;p32"/>
          <p:cNvSpPr txBox="1"/>
          <p:nvPr/>
        </p:nvSpPr>
        <p:spPr>
          <a:xfrm>
            <a:off x="11416175" y="41189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55k</a:t>
            </a:r>
            <a:endParaRPr b="0" i="0" sz="1400" u="none" cap="none" strike="noStrike">
              <a:solidFill>
                <a:srgbClr val="FFFFFF"/>
              </a:solidFill>
              <a:latin typeface="Arial"/>
              <a:ea typeface="Arial"/>
              <a:cs typeface="Arial"/>
              <a:sym typeface="Arial"/>
            </a:endParaRPr>
          </a:p>
        </p:txBody>
      </p:sp>
      <p:sp>
        <p:nvSpPr>
          <p:cNvPr id="328" name="Google Shape;328;p32"/>
          <p:cNvSpPr txBox="1"/>
          <p:nvPr/>
        </p:nvSpPr>
        <p:spPr>
          <a:xfrm>
            <a:off x="11416175" y="14558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75k</a:t>
            </a:r>
            <a:endParaRPr b="0" i="0" sz="1400" u="none" cap="none" strike="noStrike">
              <a:solidFill>
                <a:srgbClr val="FFFFFF"/>
              </a:solidFill>
              <a:latin typeface="Arial"/>
              <a:ea typeface="Arial"/>
              <a:cs typeface="Arial"/>
              <a:sym typeface="Arial"/>
            </a:endParaRPr>
          </a:p>
        </p:txBody>
      </p:sp>
      <p:sp>
        <p:nvSpPr>
          <p:cNvPr id="329" name="Google Shape;329;p32"/>
          <p:cNvSpPr txBox="1"/>
          <p:nvPr/>
        </p:nvSpPr>
        <p:spPr>
          <a:xfrm>
            <a:off x="11416175" y="21062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70k</a:t>
            </a:r>
            <a:endParaRPr b="0" i="0" sz="1400" u="none" cap="none" strike="noStrike">
              <a:solidFill>
                <a:srgbClr val="FFFFFF"/>
              </a:solidFill>
              <a:latin typeface="Arial"/>
              <a:ea typeface="Arial"/>
              <a:cs typeface="Arial"/>
              <a:sym typeface="Arial"/>
            </a:endParaRPr>
          </a:p>
        </p:txBody>
      </p:sp>
      <p:sp>
        <p:nvSpPr>
          <p:cNvPr id="330" name="Google Shape;330;p32"/>
          <p:cNvSpPr txBox="1"/>
          <p:nvPr/>
        </p:nvSpPr>
        <p:spPr>
          <a:xfrm>
            <a:off x="11416175" y="27873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65k</a:t>
            </a:r>
            <a:endParaRPr b="0" i="0" sz="1400" u="none" cap="none" strike="noStrike">
              <a:solidFill>
                <a:srgbClr val="FFFFFF"/>
              </a:solidFill>
              <a:latin typeface="Arial"/>
              <a:ea typeface="Arial"/>
              <a:cs typeface="Arial"/>
              <a:sym typeface="Arial"/>
            </a:endParaRPr>
          </a:p>
        </p:txBody>
      </p:sp>
      <p:sp>
        <p:nvSpPr>
          <p:cNvPr id="331" name="Google Shape;331;p32"/>
          <p:cNvSpPr txBox="1"/>
          <p:nvPr/>
        </p:nvSpPr>
        <p:spPr>
          <a:xfrm>
            <a:off x="11416175" y="34599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60k</a:t>
            </a:r>
            <a:endParaRPr b="0" i="0" sz="1400" u="none" cap="none" strike="noStrike">
              <a:solidFill>
                <a:srgbClr val="FFFFFF"/>
              </a:solidFill>
              <a:latin typeface="Arial"/>
              <a:ea typeface="Arial"/>
              <a:cs typeface="Arial"/>
              <a:sym typeface="Arial"/>
            </a:endParaRPr>
          </a:p>
        </p:txBody>
      </p:sp>
      <p:sp>
        <p:nvSpPr>
          <p:cNvPr id="332" name="Google Shape;332;p32"/>
          <p:cNvSpPr txBox="1"/>
          <p:nvPr/>
        </p:nvSpPr>
        <p:spPr>
          <a:xfrm>
            <a:off x="5364750" y="528350"/>
            <a:ext cx="59928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Mileage of Used Vehicles</a:t>
            </a:r>
            <a:endParaRPr b="0" i="0" sz="3000" u="none" cap="none" strike="noStrike">
              <a:solidFill>
                <a:srgbClr val="FFFFFF"/>
              </a:solidFill>
              <a:latin typeface="Arial"/>
              <a:ea typeface="Arial"/>
              <a:cs typeface="Arial"/>
              <a:sym typeface="Arial"/>
            </a:endParaRPr>
          </a:p>
        </p:txBody>
      </p:sp>
      <p:sp>
        <p:nvSpPr>
          <p:cNvPr id="333" name="Google Shape;333;p32"/>
          <p:cNvSpPr txBox="1"/>
          <p:nvPr/>
        </p:nvSpPr>
        <p:spPr>
          <a:xfrm>
            <a:off x="11416175" y="54367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45k</a:t>
            </a:r>
            <a:endParaRPr b="0" i="0" sz="1400" u="none" cap="none" strike="noStrike">
              <a:solidFill>
                <a:srgbClr val="FFFFFF"/>
              </a:solidFill>
              <a:latin typeface="Arial"/>
              <a:ea typeface="Arial"/>
              <a:cs typeface="Arial"/>
              <a:sym typeface="Arial"/>
            </a:endParaRPr>
          </a:p>
        </p:txBody>
      </p:sp>
      <p:pic>
        <p:nvPicPr>
          <p:cNvPr id="334" name="Google Shape;334;p32"/>
          <p:cNvPicPr preferRelativeResize="0"/>
          <p:nvPr/>
        </p:nvPicPr>
        <p:blipFill rotWithShape="1">
          <a:blip r:embed="rId4">
            <a:alphaModFix/>
          </a:blip>
          <a:srcRect b="0" l="0" r="0" t="0"/>
          <a:stretch/>
        </p:blipFill>
        <p:spPr>
          <a:xfrm>
            <a:off x="2905700" y="102925"/>
            <a:ext cx="9789725" cy="652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3"/>
          <p:cNvSpPr txBox="1"/>
          <p:nvPr>
            <p:ph type="title"/>
          </p:nvPr>
        </p:nvSpPr>
        <p:spPr>
          <a:xfrm>
            <a:off x="531085" y="14883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prices are higher in the MidWest. WY stands out for having more trucks available than cars or SUVs.</a:t>
            </a:r>
            <a:endParaRPr sz="2000"/>
          </a:p>
        </p:txBody>
      </p:sp>
      <p:sp>
        <p:nvSpPr>
          <p:cNvPr id="340" name="Google Shape;340;p33"/>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41" name="Google Shape;341;p33"/>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42" name="Google Shape;342;p33"/>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43" name="Google Shape;343;p33"/>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USD</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4" name="Google Shape;344;p33"/>
          <p:cNvSpPr txBox="1"/>
          <p:nvPr/>
        </p:nvSpPr>
        <p:spPr>
          <a:xfrm>
            <a:off x="11416175" y="52583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16k</a:t>
            </a:r>
            <a:endParaRPr b="0" i="0" sz="1400" u="none" cap="none" strike="noStrike">
              <a:solidFill>
                <a:srgbClr val="FFFFFF"/>
              </a:solidFill>
              <a:latin typeface="Arial"/>
              <a:ea typeface="Arial"/>
              <a:cs typeface="Arial"/>
              <a:sym typeface="Arial"/>
            </a:endParaRPr>
          </a:p>
        </p:txBody>
      </p:sp>
      <p:sp>
        <p:nvSpPr>
          <p:cNvPr id="345" name="Google Shape;345;p33"/>
          <p:cNvSpPr txBox="1"/>
          <p:nvPr/>
        </p:nvSpPr>
        <p:spPr>
          <a:xfrm>
            <a:off x="11416175" y="45654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18k</a:t>
            </a:r>
            <a:endParaRPr b="0" i="0" sz="1400" u="none" cap="none" strike="noStrike">
              <a:solidFill>
                <a:srgbClr val="FFFFFF"/>
              </a:solidFill>
              <a:latin typeface="Arial"/>
              <a:ea typeface="Arial"/>
              <a:cs typeface="Arial"/>
              <a:sym typeface="Arial"/>
            </a:endParaRPr>
          </a:p>
        </p:txBody>
      </p:sp>
      <p:sp>
        <p:nvSpPr>
          <p:cNvPr id="346" name="Google Shape;346;p33"/>
          <p:cNvSpPr txBox="1"/>
          <p:nvPr/>
        </p:nvSpPr>
        <p:spPr>
          <a:xfrm>
            <a:off x="11416175" y="16825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26k</a:t>
            </a:r>
            <a:endParaRPr b="0" i="0" sz="1400" u="none" cap="none" strike="noStrike">
              <a:solidFill>
                <a:srgbClr val="FFFFFF"/>
              </a:solidFill>
              <a:latin typeface="Arial"/>
              <a:ea typeface="Arial"/>
              <a:cs typeface="Arial"/>
              <a:sym typeface="Arial"/>
            </a:endParaRPr>
          </a:p>
        </p:txBody>
      </p:sp>
      <p:sp>
        <p:nvSpPr>
          <p:cNvPr id="347" name="Google Shape;347;p33"/>
          <p:cNvSpPr txBox="1"/>
          <p:nvPr/>
        </p:nvSpPr>
        <p:spPr>
          <a:xfrm>
            <a:off x="11416175" y="2353250"/>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24k</a:t>
            </a:r>
            <a:endParaRPr b="0" i="0" sz="1400" u="none" cap="none" strike="noStrike">
              <a:solidFill>
                <a:srgbClr val="FFFFFF"/>
              </a:solidFill>
              <a:latin typeface="Arial"/>
              <a:ea typeface="Arial"/>
              <a:cs typeface="Arial"/>
              <a:sym typeface="Arial"/>
            </a:endParaRPr>
          </a:p>
        </p:txBody>
      </p:sp>
      <p:sp>
        <p:nvSpPr>
          <p:cNvPr id="348" name="Google Shape;348;p33"/>
          <p:cNvSpPr txBox="1"/>
          <p:nvPr/>
        </p:nvSpPr>
        <p:spPr>
          <a:xfrm>
            <a:off x="11416175" y="30326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22k</a:t>
            </a:r>
            <a:endParaRPr b="0" i="0" sz="1400" u="none" cap="none" strike="noStrike">
              <a:solidFill>
                <a:srgbClr val="FFFFFF"/>
              </a:solidFill>
              <a:latin typeface="Arial"/>
              <a:ea typeface="Arial"/>
              <a:cs typeface="Arial"/>
              <a:sym typeface="Arial"/>
            </a:endParaRPr>
          </a:p>
        </p:txBody>
      </p:sp>
      <p:sp>
        <p:nvSpPr>
          <p:cNvPr id="349" name="Google Shape;349;p33"/>
          <p:cNvSpPr txBox="1"/>
          <p:nvPr/>
        </p:nvSpPr>
        <p:spPr>
          <a:xfrm>
            <a:off x="11416175" y="38415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20k</a:t>
            </a:r>
            <a:endParaRPr b="0" i="0" sz="1400" u="none" cap="none" strike="noStrike">
              <a:solidFill>
                <a:srgbClr val="FFFFFF"/>
              </a:solidFill>
              <a:latin typeface="Arial"/>
              <a:ea typeface="Arial"/>
              <a:cs typeface="Arial"/>
              <a:sym typeface="Arial"/>
            </a:endParaRPr>
          </a:p>
        </p:txBody>
      </p:sp>
      <p:sp>
        <p:nvSpPr>
          <p:cNvPr id="350" name="Google Shape;350;p33"/>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Price of Used Vehicles</a:t>
            </a:r>
            <a:endParaRPr b="0" i="0" sz="3000" u="none" cap="none" strike="noStrike">
              <a:solidFill>
                <a:srgbClr val="FFFFFF"/>
              </a:solidFill>
              <a:latin typeface="Arial"/>
              <a:ea typeface="Arial"/>
              <a:cs typeface="Arial"/>
              <a:sym typeface="Arial"/>
            </a:endParaRPr>
          </a:p>
        </p:txBody>
      </p:sp>
      <p:pic>
        <p:nvPicPr>
          <p:cNvPr id="351" name="Google Shape;351;p33"/>
          <p:cNvPicPr preferRelativeResize="0"/>
          <p:nvPr/>
        </p:nvPicPr>
        <p:blipFill rotWithShape="1">
          <a:blip r:embed="rId4">
            <a:alphaModFix/>
          </a:blip>
          <a:srcRect b="12188" l="-560" r="559" t="-12190"/>
          <a:stretch/>
        </p:blipFill>
        <p:spPr>
          <a:xfrm>
            <a:off x="2795263" y="-704725"/>
            <a:ext cx="9864576" cy="6576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494402" y="1600200"/>
            <a:ext cx="3549121" cy="270784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2400"/>
              <a:buNone/>
            </a:pPr>
            <a:r>
              <a:rPr lang="en-US" sz="2800"/>
              <a:t>MODEL SELECTION METHODOLOGY</a:t>
            </a:r>
            <a:br>
              <a:rPr lang="en-US" sz="3200"/>
            </a:br>
            <a:br>
              <a:rPr lang="en-US"/>
            </a:br>
            <a:r>
              <a:rPr lang="en-US" sz="2000"/>
              <a:t>Chronological timeline of best fit model selection</a:t>
            </a:r>
            <a:endParaRPr/>
          </a:p>
        </p:txBody>
      </p:sp>
      <p:sp>
        <p:nvSpPr>
          <p:cNvPr id="357" name="Google Shape;357;p34"/>
          <p:cNvSpPr txBox="1"/>
          <p:nvPr>
            <p:ph idx="1" type="body"/>
          </p:nvPr>
        </p:nvSpPr>
        <p:spPr>
          <a:xfrm>
            <a:off x="4250917" y="105508"/>
            <a:ext cx="7820921" cy="6673361"/>
          </a:xfrm>
          <a:prstGeom prst="rect">
            <a:avLst/>
          </a:prstGeom>
          <a:noFill/>
          <a:ln>
            <a:noFill/>
          </a:ln>
        </p:spPr>
        <p:txBody>
          <a:bodyPr anchorCtr="0" anchor="ctr" bIns="45700" lIns="91425" spcFirstLastPara="1" rIns="91425" wrap="square" tIns="45700">
            <a:noAutofit/>
          </a:bodyPr>
          <a:lstStyle/>
          <a:p>
            <a:pPr indent="-355600" lvl="0" marL="457200" rtl="0" algn="l">
              <a:lnSpc>
                <a:spcPct val="100000"/>
              </a:lnSpc>
              <a:spcBef>
                <a:spcPts val="400"/>
              </a:spcBef>
              <a:spcAft>
                <a:spcPts val="0"/>
              </a:spcAft>
              <a:buSzPts val="2000"/>
              <a:buFont typeface="Noto Sans Symbols"/>
              <a:buChar char="❖"/>
            </a:pPr>
            <a:r>
              <a:rPr lang="en-US"/>
              <a:t>PHASE I</a:t>
            </a:r>
            <a:endParaRPr/>
          </a:p>
          <a:p>
            <a:pPr indent="-342900" lvl="1" marL="914400" rtl="0" algn="l">
              <a:lnSpc>
                <a:spcPct val="100000"/>
              </a:lnSpc>
              <a:spcBef>
                <a:spcPts val="600"/>
              </a:spcBef>
              <a:spcAft>
                <a:spcPts val="0"/>
              </a:spcAft>
              <a:buSzPts val="1800"/>
              <a:buChar char="•"/>
            </a:pPr>
            <a:r>
              <a:rPr lang="en-US"/>
              <a:t>1.3 Million Instances with 25 features (Pearson)</a:t>
            </a:r>
            <a:endParaRPr/>
          </a:p>
          <a:p>
            <a:pPr indent="-342900" lvl="1" marL="914400" rtl="0" algn="l">
              <a:lnSpc>
                <a:spcPct val="100000"/>
              </a:lnSpc>
              <a:spcBef>
                <a:spcPts val="600"/>
              </a:spcBef>
              <a:spcAft>
                <a:spcPts val="0"/>
              </a:spcAft>
              <a:buSzPts val="1800"/>
              <a:buChar char="•"/>
            </a:pPr>
            <a:r>
              <a:rPr lang="en-US"/>
              <a:t>Executed eight Models from four Families</a:t>
            </a:r>
            <a:endParaRPr/>
          </a:p>
          <a:p>
            <a:pPr indent="-330200" lvl="2" marL="1371600" rtl="0" algn="l">
              <a:lnSpc>
                <a:spcPct val="100000"/>
              </a:lnSpc>
              <a:spcBef>
                <a:spcPts val="600"/>
              </a:spcBef>
              <a:spcAft>
                <a:spcPts val="0"/>
              </a:spcAft>
              <a:buSzPts val="1600"/>
              <a:buChar char="•"/>
            </a:pPr>
            <a:r>
              <a:rPr lang="en-US" sz="1400"/>
              <a:t>Generalized Linear Models – Linear Regression, LASSO, Ridge &amp; ElasticNet</a:t>
            </a:r>
            <a:endParaRPr sz="1400"/>
          </a:p>
          <a:p>
            <a:pPr indent="-330200" lvl="2" marL="1371600" rtl="0" algn="l">
              <a:lnSpc>
                <a:spcPct val="100000"/>
              </a:lnSpc>
              <a:spcBef>
                <a:spcPts val="600"/>
              </a:spcBef>
              <a:spcAft>
                <a:spcPts val="0"/>
              </a:spcAft>
              <a:buSzPts val="1600"/>
              <a:buChar char="•"/>
            </a:pPr>
            <a:r>
              <a:rPr lang="en-US" sz="1400"/>
              <a:t>Nearest Neighbors – K-Nearest Regressor</a:t>
            </a:r>
            <a:endParaRPr/>
          </a:p>
          <a:p>
            <a:pPr indent="-330200" lvl="2" marL="1371600" rtl="0" algn="l">
              <a:lnSpc>
                <a:spcPct val="100000"/>
              </a:lnSpc>
              <a:spcBef>
                <a:spcPts val="600"/>
              </a:spcBef>
              <a:spcAft>
                <a:spcPts val="0"/>
              </a:spcAft>
              <a:buSzPts val="1600"/>
              <a:buChar char="•"/>
            </a:pPr>
            <a:r>
              <a:rPr lang="en-US" sz="1400"/>
              <a:t>Ensemble Methods – Random Forest Regressor, Gradient Tree Boosting</a:t>
            </a:r>
            <a:endParaRPr/>
          </a:p>
          <a:p>
            <a:pPr indent="-330200" lvl="2" marL="1371600" rtl="0" algn="l">
              <a:lnSpc>
                <a:spcPct val="100000"/>
              </a:lnSpc>
              <a:spcBef>
                <a:spcPts val="600"/>
              </a:spcBef>
              <a:spcAft>
                <a:spcPts val="0"/>
              </a:spcAft>
              <a:buSzPts val="1600"/>
              <a:buChar char="•"/>
            </a:pPr>
            <a:r>
              <a:rPr lang="en-US" sz="1400"/>
              <a:t>Decision Tree – Decision Tree Regressor</a:t>
            </a:r>
            <a:endParaRPr/>
          </a:p>
          <a:p>
            <a:pPr indent="-342900" lvl="1" marL="914400" rtl="0" algn="l">
              <a:lnSpc>
                <a:spcPct val="100000"/>
              </a:lnSpc>
              <a:spcBef>
                <a:spcPts val="600"/>
              </a:spcBef>
              <a:spcAft>
                <a:spcPts val="0"/>
              </a:spcAft>
              <a:buSzPts val="1800"/>
              <a:buChar char="•"/>
            </a:pPr>
            <a:r>
              <a:rPr lang="en-US"/>
              <a:t>Best 3 Models Selected &amp; cross validated</a:t>
            </a:r>
            <a:endParaRPr/>
          </a:p>
          <a:p>
            <a:pPr indent="-342900" lvl="1" marL="914400" rtl="0" algn="l">
              <a:lnSpc>
                <a:spcPct val="100000"/>
              </a:lnSpc>
              <a:spcBef>
                <a:spcPts val="600"/>
              </a:spcBef>
              <a:spcAft>
                <a:spcPts val="0"/>
              </a:spcAft>
              <a:buSzPts val="1800"/>
              <a:buChar char="•"/>
            </a:pPr>
            <a:r>
              <a:rPr lang="en-US"/>
              <a:t>Best score for Random Forest Regressor (Very High R2)</a:t>
            </a:r>
            <a:endParaRPr/>
          </a:p>
          <a:p>
            <a:pPr indent="0" lvl="1" marL="571500" rtl="0" algn="l">
              <a:lnSpc>
                <a:spcPct val="100000"/>
              </a:lnSpc>
              <a:spcBef>
                <a:spcPts val="600"/>
              </a:spcBef>
              <a:spcAft>
                <a:spcPts val="0"/>
              </a:spcAft>
              <a:buSzPts val="1800"/>
              <a:buNone/>
            </a:pPr>
            <a:r>
              <a:t/>
            </a:r>
            <a:endParaRPr/>
          </a:p>
          <a:p>
            <a:pPr indent="-355600" lvl="0" marL="457200" rtl="0" algn="l">
              <a:lnSpc>
                <a:spcPct val="100000"/>
              </a:lnSpc>
              <a:spcBef>
                <a:spcPts val="400"/>
              </a:spcBef>
              <a:spcAft>
                <a:spcPts val="0"/>
              </a:spcAft>
              <a:buSzPts val="2000"/>
              <a:buFont typeface="Noto Sans Symbols"/>
              <a:buChar char="❖"/>
            </a:pPr>
            <a:r>
              <a:rPr lang="en-US"/>
              <a:t>PHASE II</a:t>
            </a:r>
            <a:endParaRPr/>
          </a:p>
          <a:p>
            <a:pPr indent="-342900" lvl="1" marL="914400" rtl="0" algn="l">
              <a:lnSpc>
                <a:spcPct val="100000"/>
              </a:lnSpc>
              <a:spcBef>
                <a:spcPts val="600"/>
              </a:spcBef>
              <a:spcAft>
                <a:spcPts val="0"/>
              </a:spcAft>
              <a:buSzPts val="1800"/>
              <a:buChar char="•"/>
            </a:pPr>
            <a:r>
              <a:rPr lang="en-US"/>
              <a:t>Consolidated Dataset to 12 best features (LASSO &amp; Ridge)</a:t>
            </a:r>
            <a:endParaRPr/>
          </a:p>
          <a:p>
            <a:pPr indent="-342900" lvl="1" marL="914400" rtl="0" algn="l">
              <a:lnSpc>
                <a:spcPct val="100000"/>
              </a:lnSpc>
              <a:spcBef>
                <a:spcPts val="600"/>
              </a:spcBef>
              <a:spcAft>
                <a:spcPts val="0"/>
              </a:spcAft>
              <a:buSzPts val="1800"/>
              <a:buChar char="•"/>
            </a:pPr>
            <a:r>
              <a:rPr lang="en-US"/>
              <a:t>Best 3 Models from Phase I executed &amp; cross validated</a:t>
            </a:r>
            <a:endParaRPr/>
          </a:p>
          <a:p>
            <a:pPr indent="-342900" lvl="1" marL="914400" rtl="0" algn="l">
              <a:lnSpc>
                <a:spcPct val="100000"/>
              </a:lnSpc>
              <a:spcBef>
                <a:spcPts val="600"/>
              </a:spcBef>
              <a:spcAft>
                <a:spcPts val="0"/>
              </a:spcAft>
              <a:buSzPts val="1800"/>
              <a:buChar char="•"/>
            </a:pPr>
            <a:r>
              <a:rPr lang="en-US"/>
              <a:t>Compared results from Phase I [25 Features] vs Phase II [12 Features]</a:t>
            </a:r>
            <a:endParaRPr/>
          </a:p>
          <a:p>
            <a:pPr indent="-342900" lvl="1" marL="914400" rtl="0" algn="l">
              <a:lnSpc>
                <a:spcPct val="100000"/>
              </a:lnSpc>
              <a:spcBef>
                <a:spcPts val="600"/>
              </a:spcBef>
              <a:spcAft>
                <a:spcPts val="0"/>
              </a:spcAft>
              <a:buSzPts val="1800"/>
              <a:buChar char="•"/>
            </a:pPr>
            <a:r>
              <a:rPr lang="en-US"/>
              <a:t>Best score for Random Forest Regressor with 12 features</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FEATURE SELECTION PHASE 1 (Pearson Correlation)</a:t>
            </a:r>
            <a:endParaRPr sz="2400"/>
          </a:p>
        </p:txBody>
      </p:sp>
      <p:pic>
        <p:nvPicPr>
          <p:cNvPr id="363" name="Google Shape;363;p35"/>
          <p:cNvPicPr preferRelativeResize="0"/>
          <p:nvPr/>
        </p:nvPicPr>
        <p:blipFill rotWithShape="1">
          <a:blip r:embed="rId3">
            <a:alphaModFix/>
          </a:blip>
          <a:srcRect b="0" l="0" r="0" t="0"/>
          <a:stretch/>
        </p:blipFill>
        <p:spPr>
          <a:xfrm>
            <a:off x="8522524" y="852135"/>
            <a:ext cx="3527175" cy="5927324"/>
          </a:xfrm>
          <a:prstGeom prst="rect">
            <a:avLst/>
          </a:prstGeom>
          <a:noFill/>
          <a:ln>
            <a:noFill/>
          </a:ln>
        </p:spPr>
      </p:pic>
      <p:sp>
        <p:nvSpPr>
          <p:cNvPr id="364" name="Google Shape;364;p35"/>
          <p:cNvSpPr/>
          <p:nvPr/>
        </p:nvSpPr>
        <p:spPr>
          <a:xfrm>
            <a:off x="8522524" y="936973"/>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5" name="Google Shape;365;p35"/>
          <p:cNvSpPr/>
          <p:nvPr/>
        </p:nvSpPr>
        <p:spPr>
          <a:xfrm>
            <a:off x="8524092" y="1353329"/>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 name="Google Shape;366;p35"/>
          <p:cNvSpPr/>
          <p:nvPr/>
        </p:nvSpPr>
        <p:spPr>
          <a:xfrm>
            <a:off x="8533519" y="1975488"/>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7" name="Google Shape;367;p35"/>
          <p:cNvPicPr preferRelativeResize="0"/>
          <p:nvPr/>
        </p:nvPicPr>
        <p:blipFill rotWithShape="1">
          <a:blip r:embed="rId4">
            <a:alphaModFix/>
          </a:blip>
          <a:srcRect b="0" l="0" r="0" t="0"/>
          <a:stretch/>
        </p:blipFill>
        <p:spPr>
          <a:xfrm>
            <a:off x="152400" y="834850"/>
            <a:ext cx="8217726" cy="58055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MODEL SELECTION PHASE 1</a:t>
            </a:r>
            <a:endParaRPr sz="2400"/>
          </a:p>
        </p:txBody>
      </p:sp>
      <p:graphicFrame>
        <p:nvGraphicFramePr>
          <p:cNvPr id="373" name="Google Shape;373;p36"/>
          <p:cNvGraphicFramePr/>
          <p:nvPr/>
        </p:nvGraphicFramePr>
        <p:xfrm>
          <a:off x="1237674" y="1241022"/>
          <a:ext cx="3000000" cy="3000000"/>
        </p:xfrm>
        <a:graphic>
          <a:graphicData uri="http://schemas.openxmlformats.org/drawingml/2006/table">
            <a:tbl>
              <a:tblPr bandRow="1" firstRow="1">
                <a:noFill/>
                <a:tableStyleId>{57FF499D-5C12-4CF5-B8D8-7C8567F74FB2}</a:tableStyleId>
              </a:tblPr>
              <a:tblGrid>
                <a:gridCol w="611450"/>
                <a:gridCol w="1178550"/>
                <a:gridCol w="1199950"/>
                <a:gridCol w="1341150"/>
                <a:gridCol w="1168500"/>
                <a:gridCol w="1168500"/>
                <a:gridCol w="1162750"/>
                <a:gridCol w="1107125"/>
                <a:gridCol w="1305150"/>
              </a:tblGrid>
              <a:tr h="149545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Regressor (GBR)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chemeClr val="dk1"/>
                        </a:buClr>
                        <a:buSzPts val="1400"/>
                        <a:buFont typeface="Arial"/>
                        <a:buNone/>
                      </a:pPr>
                      <a:r>
                        <a:t/>
                      </a:r>
                      <a:endParaRPr sz="1400" u="none" cap="none" strike="noStrike"/>
                    </a:p>
                    <a:p>
                      <a:pPr indent="0" lvl="0" marL="0" marR="0" rtl="0" algn="ctr">
                        <a:lnSpc>
                          <a:spcPct val="100000"/>
                        </a:lnSpc>
                        <a:spcBef>
                          <a:spcPts val="0"/>
                        </a:spcBef>
                        <a:spcAft>
                          <a:spcPts val="0"/>
                        </a:spcAft>
                        <a:buClr>
                          <a:schemeClr val="dk1"/>
                        </a:buClr>
                        <a:buSzPts val="1400"/>
                        <a:buFont typeface="Arial"/>
                        <a:buNone/>
                      </a:pPr>
                      <a:r>
                        <a:rPr lang="en-US" sz="1400" u="none" cap="none" strike="noStrike"/>
                        <a:t>Decision Tree Regressor</a:t>
                      </a:r>
                      <a:endParaRPr sz="1400" u="none" cap="none" strike="noStrike"/>
                    </a:p>
                  </a:txBody>
                  <a:tcPr marT="45725" marB="45725" marR="91450" marL="91450">
                    <a:solidFill>
                      <a:srgbClr val="757575"/>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LASSO</a:t>
                      </a:r>
                      <a:endParaRPr sz="1400" u="none" cap="none" strike="noStrike"/>
                    </a:p>
                  </a:txBody>
                  <a:tcPr marT="45725" marB="45725" marR="91450" marL="91450">
                    <a:solidFill>
                      <a:srgbClr val="757575"/>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Ridge</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Elastic Net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KNearest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Regressor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r>
              <a:tr h="8759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a:t>
                      </a:r>
                      <a:r>
                        <a:rPr lang="en-US" sz="1400" u="none" cap="none" strike="noStrike">
                          <a:solidFill>
                            <a:schemeClr val="dk1"/>
                          </a:solidFill>
                        </a:rPr>
                        <a:t>57</a:t>
                      </a:r>
                      <a:r>
                        <a:rPr lang="en-US" sz="1400" u="none" cap="none" strike="noStrike"/>
                        <a:t>442205237524</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0752296588402</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0.81</a:t>
                      </a:r>
                      <a:r>
                        <a:rPr b="0" i="0" lang="en-US" sz="1400" u="none" cap="none" strike="noStrike">
                          <a:solidFill>
                            <a:schemeClr val="dk1"/>
                          </a:solidFill>
                          <a:latin typeface="Arial"/>
                          <a:ea typeface="Arial"/>
                          <a:cs typeface="Arial"/>
                          <a:sym typeface="Arial"/>
                        </a:rPr>
                        <a:t>25462074933149</a:t>
                      </a:r>
                      <a:endParaRPr b="0" i="0" sz="1400" u="none" cap="none" strike="noStrike">
                        <a:solidFill>
                          <a:schemeClr val="dk1"/>
                        </a:solidFill>
                        <a:latin typeface="Arial"/>
                        <a:ea typeface="Arial"/>
                        <a:cs typeface="Arial"/>
                        <a:sym typeface="Arial"/>
                      </a:endParaRPr>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0.95</a:t>
                      </a:r>
                      <a:r>
                        <a:rPr lang="en-US" sz="1400" u="none" cap="none" strike="noStrike"/>
                        <a:t>06973144664322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0.5156564347075384</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0.5157440961561774</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0.4119656317519921</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(0.4223022137281667)</a:t>
                      </a:r>
                      <a:endParaRPr sz="1400" u="none" cap="none" strike="noStrike">
                        <a:solidFill>
                          <a:srgbClr val="C00000"/>
                        </a:solidFill>
                      </a:endParaRPr>
                    </a:p>
                  </a:txBody>
                  <a:tcPr marT="45725" marB="45725" marR="91450" marL="91450">
                    <a:solidFill>
                      <a:schemeClr val="lt2"/>
                    </a:solidFill>
                  </a:tcPr>
                </a:tc>
              </a:tr>
              <a:tr h="7994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2,339,588.661835726</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11,908,696.52886898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4,068,416.2551812823</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26,949,074.91805416</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26,949,053.67391817</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27,890,982.86690348</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58,628,723.17750626</a:t>
                      </a:r>
                      <a:endParaRPr sz="1400" u="none" cap="none" strike="noStrike"/>
                    </a:p>
                  </a:txBody>
                  <a:tcPr marT="45725" marB="45725" marR="91450" marL="91450">
                    <a:solidFill>
                      <a:schemeClr val="lt2"/>
                    </a:solidFill>
                  </a:tcPr>
                </a:tc>
              </a:tr>
              <a:tr h="808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LINEAR REGRESSION (LR)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 </a:t>
            </a:r>
            <a:r>
              <a:rPr lang="en-US" sz="1800"/>
              <a:t>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0.52</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a:t>
            </a:r>
            <a:r>
              <a:rPr lang="en-US" sz="1800"/>
              <a:t> 0.66 - 0.68</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solidFill>
                  <a:srgbClr val="FFFFFF"/>
                </a:solidFill>
                <a:latin typeface="Courier New"/>
                <a:ea typeface="Courier New"/>
                <a:cs typeface="Courier New"/>
                <a:sym typeface="Courier New"/>
              </a:rPr>
              <a:t>2,6949,053.60841656</a:t>
            </a:r>
            <a:r>
              <a:rPr lang="en-US" sz="1800"/>
              <a:t> </a:t>
            </a:r>
            <a:endParaRPr sz="1800"/>
          </a:p>
        </p:txBody>
      </p:sp>
      <p:pic>
        <p:nvPicPr>
          <p:cNvPr id="379" name="Google Shape;379;p37"/>
          <p:cNvPicPr preferRelativeResize="0"/>
          <p:nvPr/>
        </p:nvPicPr>
        <p:blipFill rotWithShape="1">
          <a:blip r:embed="rId3">
            <a:alphaModFix/>
          </a:blip>
          <a:srcRect b="0" l="0" r="0" t="0"/>
          <a:stretch/>
        </p:blipFill>
        <p:spPr>
          <a:xfrm>
            <a:off x="5675675" y="1889300"/>
            <a:ext cx="6279501" cy="4641300"/>
          </a:xfrm>
          <a:prstGeom prst="rect">
            <a:avLst/>
          </a:prstGeom>
          <a:noFill/>
          <a:ln>
            <a:noFill/>
          </a:ln>
        </p:spPr>
      </p:pic>
      <p:pic>
        <p:nvPicPr>
          <p:cNvPr id="380" name="Google Shape;380;p37"/>
          <p:cNvPicPr preferRelativeResize="0"/>
          <p:nvPr/>
        </p:nvPicPr>
        <p:blipFill rotWithShape="1">
          <a:blip r:embed="rId4">
            <a:alphaModFix/>
          </a:blip>
          <a:srcRect b="0" l="0" r="0" t="0"/>
          <a:stretch/>
        </p:blipFill>
        <p:spPr>
          <a:xfrm>
            <a:off x="148998" y="1889301"/>
            <a:ext cx="5381712" cy="464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4">
            <a:alphaModFix amt="15000"/>
          </a:blip>
          <a:srcRect b="0" l="22243" r="19979" t="0"/>
          <a:stretch/>
        </p:blipFill>
        <p:spPr>
          <a:xfrm>
            <a:off x="20" y="10"/>
            <a:ext cx="12191980" cy="6857990"/>
          </a:xfrm>
          <a:prstGeom prst="rect">
            <a:avLst/>
          </a:prstGeom>
          <a:noFill/>
          <a:ln>
            <a:noFill/>
          </a:ln>
        </p:spPr>
      </p:pic>
      <p:sp>
        <p:nvSpPr>
          <p:cNvPr id="136" name="Google Shape;136;p2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800"/>
              <a:buFont typeface="Century Gothic"/>
              <a:buNone/>
            </a:pPr>
            <a:r>
              <a:rPr lang="en-US"/>
              <a:t>ROADMAP</a:t>
            </a:r>
            <a:endParaRPr/>
          </a:p>
        </p:txBody>
      </p:sp>
      <p:sp>
        <p:nvSpPr>
          <p:cNvPr id="137" name="Google Shape;137;p2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2240"/>
              <a:buChar char="•"/>
            </a:pPr>
            <a:r>
              <a:rPr lang="en-US"/>
              <a:t>Motivation and target</a:t>
            </a:r>
            <a:endParaRPr/>
          </a:p>
          <a:p>
            <a:pPr indent="-285750" lvl="0" marL="285750" rtl="0" algn="l">
              <a:lnSpc>
                <a:spcPct val="70000"/>
              </a:lnSpc>
              <a:spcBef>
                <a:spcPts val="1048"/>
              </a:spcBef>
              <a:spcAft>
                <a:spcPts val="0"/>
              </a:spcAft>
              <a:buSzPts val="2240"/>
              <a:buChar char="•"/>
            </a:pPr>
            <a:r>
              <a:rPr lang="en-US"/>
              <a:t>Data source overview</a:t>
            </a:r>
            <a:endParaRPr/>
          </a:p>
          <a:p>
            <a:pPr indent="-285750" lvl="0" marL="285750" rtl="0" algn="l">
              <a:lnSpc>
                <a:spcPct val="70000"/>
              </a:lnSpc>
              <a:spcBef>
                <a:spcPts val="1048"/>
              </a:spcBef>
              <a:spcAft>
                <a:spcPts val="0"/>
              </a:spcAft>
              <a:buSzPts val="2240"/>
              <a:buChar char="•"/>
            </a:pPr>
            <a:r>
              <a:rPr lang="en-US"/>
              <a:t>Data cleaning and wrangling </a:t>
            </a:r>
            <a:endParaRPr/>
          </a:p>
          <a:p>
            <a:pPr indent="-285750" lvl="0" marL="285750" rtl="0" algn="l">
              <a:lnSpc>
                <a:spcPct val="70000"/>
              </a:lnSpc>
              <a:spcBef>
                <a:spcPts val="1048"/>
              </a:spcBef>
              <a:spcAft>
                <a:spcPts val="0"/>
              </a:spcAft>
              <a:buSzPts val="2240"/>
              <a:buChar char="•"/>
            </a:pPr>
            <a:r>
              <a:rPr lang="en-US"/>
              <a:t>Exploration data analysis </a:t>
            </a:r>
            <a:endParaRPr/>
          </a:p>
          <a:p>
            <a:pPr indent="-285750" lvl="0" marL="285750" rtl="0" algn="l">
              <a:lnSpc>
                <a:spcPct val="70000"/>
              </a:lnSpc>
              <a:spcBef>
                <a:spcPts val="1048"/>
              </a:spcBef>
              <a:spcAft>
                <a:spcPts val="0"/>
              </a:spcAft>
              <a:buSzPts val="2240"/>
              <a:buChar char="•"/>
            </a:pPr>
            <a:r>
              <a:rPr lang="en-US"/>
              <a:t>Feature engineering </a:t>
            </a:r>
            <a:endParaRPr/>
          </a:p>
          <a:p>
            <a:pPr indent="-285750" lvl="0" marL="285750" rtl="0" algn="l">
              <a:lnSpc>
                <a:spcPct val="70000"/>
              </a:lnSpc>
              <a:spcBef>
                <a:spcPts val="1048"/>
              </a:spcBef>
              <a:spcAft>
                <a:spcPts val="0"/>
              </a:spcAft>
              <a:buSzPts val="2240"/>
              <a:buChar char="•"/>
            </a:pPr>
            <a:r>
              <a:rPr lang="en-US"/>
              <a:t>Modeling </a:t>
            </a:r>
            <a:endParaRPr/>
          </a:p>
          <a:p>
            <a:pPr indent="-285750" lvl="0" marL="285750" rtl="0" algn="l">
              <a:lnSpc>
                <a:spcPct val="70000"/>
              </a:lnSpc>
              <a:spcBef>
                <a:spcPts val="1048"/>
              </a:spcBef>
              <a:spcAft>
                <a:spcPts val="0"/>
              </a:spcAft>
              <a:buSzPts val="2240"/>
              <a:buChar char="•"/>
            </a:pPr>
            <a:r>
              <a:rPr lang="en-US"/>
              <a:t>Data product</a:t>
            </a:r>
            <a:endParaRPr/>
          </a:p>
          <a:p>
            <a:pPr indent="-285750" lvl="0" marL="285750" rtl="0" algn="l">
              <a:lnSpc>
                <a:spcPct val="70000"/>
              </a:lnSpc>
              <a:spcBef>
                <a:spcPts val="1048"/>
              </a:spcBef>
              <a:spcAft>
                <a:spcPts val="0"/>
              </a:spcAft>
              <a:buSzPts val="2240"/>
              <a:buChar char="•"/>
            </a:pPr>
            <a:r>
              <a:rPr lang="en-US"/>
              <a:t>Conclusion</a:t>
            </a:r>
            <a:endParaRPr/>
          </a:p>
          <a:p>
            <a:pPr indent="0" lvl="0" marL="0" rtl="0" algn="l">
              <a:lnSpc>
                <a:spcPct val="70000"/>
              </a:lnSpc>
              <a:spcBef>
                <a:spcPts val="838"/>
              </a:spcBef>
              <a:spcAft>
                <a:spcPts val="0"/>
              </a:spcAft>
              <a:buSzPts val="1190"/>
              <a:buNone/>
            </a:pPr>
            <a:r>
              <a:t/>
            </a:r>
            <a:endParaRPr sz="1190"/>
          </a:p>
          <a:p>
            <a:pPr indent="-210184" lvl="0" marL="285750" rtl="0" algn="l">
              <a:lnSpc>
                <a:spcPct val="70000"/>
              </a:lnSpc>
              <a:spcBef>
                <a:spcPts val="838"/>
              </a:spcBef>
              <a:spcAft>
                <a:spcPts val="0"/>
              </a:spcAft>
              <a:buSzPts val="1190"/>
              <a:buNone/>
            </a:pPr>
            <a:r>
              <a:t/>
            </a:r>
            <a:endParaRPr sz="119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38"/>
          <p:cNvPicPr preferRelativeResize="0"/>
          <p:nvPr/>
        </p:nvPicPr>
        <p:blipFill rotWithShape="1">
          <a:blip r:embed="rId3">
            <a:alphaModFix/>
          </a:blip>
          <a:srcRect b="0" l="0" r="0" t="0"/>
          <a:stretch/>
        </p:blipFill>
        <p:spPr>
          <a:xfrm>
            <a:off x="5707100" y="2100275"/>
            <a:ext cx="6262950" cy="4519725"/>
          </a:xfrm>
          <a:prstGeom prst="rect">
            <a:avLst/>
          </a:prstGeom>
          <a:noFill/>
          <a:ln>
            <a:noFill/>
          </a:ln>
        </p:spPr>
      </p:pic>
      <p:pic>
        <p:nvPicPr>
          <p:cNvPr id="386" name="Google Shape;386;p38"/>
          <p:cNvPicPr preferRelativeResize="0"/>
          <p:nvPr/>
        </p:nvPicPr>
        <p:blipFill rotWithShape="1">
          <a:blip r:embed="rId4">
            <a:alphaModFix/>
          </a:blip>
          <a:srcRect b="0" l="0" r="0" t="0"/>
          <a:stretch/>
        </p:blipFill>
        <p:spPr>
          <a:xfrm>
            <a:off x="130630" y="2100274"/>
            <a:ext cx="5409696" cy="4519725"/>
          </a:xfrm>
          <a:prstGeom prst="rect">
            <a:avLst/>
          </a:prstGeom>
          <a:noFill/>
          <a:ln>
            <a:noFill/>
          </a:ln>
        </p:spPr>
      </p:pic>
      <p:sp>
        <p:nvSpPr>
          <p:cNvPr id="387" name="Google Shape;387;p38"/>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RANDOM FOREST REGRESSION (RFR)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0.97</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 </a:t>
            </a:r>
            <a:r>
              <a:rPr lang="en-US" sz="1800"/>
              <a:t>0.95 - 0.98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2,317,097.5246817297</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b="0" l="0" r="0" t="0"/>
          <a:stretch/>
        </p:blipFill>
        <p:spPr>
          <a:xfrm>
            <a:off x="5483975" y="2100275"/>
            <a:ext cx="6473100" cy="4475100"/>
          </a:xfrm>
          <a:prstGeom prst="rect">
            <a:avLst/>
          </a:prstGeom>
          <a:noFill/>
          <a:ln>
            <a:noFill/>
          </a:ln>
        </p:spPr>
      </p:pic>
      <p:pic>
        <p:nvPicPr>
          <p:cNvPr id="393" name="Google Shape;393;p39"/>
          <p:cNvPicPr preferRelativeResize="0"/>
          <p:nvPr/>
        </p:nvPicPr>
        <p:blipFill rotWithShape="1">
          <a:blip r:embed="rId4">
            <a:alphaModFix/>
          </a:blip>
          <a:srcRect b="0" l="0" r="0" t="0"/>
          <a:stretch/>
        </p:blipFill>
        <p:spPr>
          <a:xfrm>
            <a:off x="157704" y="2100275"/>
            <a:ext cx="5193555" cy="4458349"/>
          </a:xfrm>
          <a:prstGeom prst="rect">
            <a:avLst/>
          </a:prstGeom>
          <a:noFill/>
          <a:ln>
            <a:noFill/>
          </a:ln>
        </p:spPr>
      </p:pic>
      <p:sp>
        <p:nvSpPr>
          <p:cNvPr id="394" name="Google Shape;394;p39"/>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GRADIENT BOOSTING REGRESSOR (GBR)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0.81</a:t>
            </a:r>
            <a:endParaRPr sz="1800"/>
          </a:p>
          <a:p>
            <a:pPr indent="0" lvl="0" marL="0" rtl="0" algn="l">
              <a:lnSpc>
                <a:spcPct val="100000"/>
              </a:lnSpc>
              <a:spcBef>
                <a:spcPts val="0"/>
              </a:spcBef>
              <a:spcAft>
                <a:spcPts val="0"/>
              </a:spcAft>
              <a:buSzPts val="3200"/>
              <a:buNone/>
            </a:pPr>
            <a:r>
              <a:rPr b="1" lang="en-US" sz="1800"/>
              <a:t>CV (R2) Score:</a:t>
            </a:r>
            <a:r>
              <a:rPr lang="en-US" sz="1800"/>
              <a:t> 0.84 - 0.86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11,908,696.528868822</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0"/>
          <p:cNvSpPr txBox="1"/>
          <p:nvPr>
            <p:ph type="title"/>
          </p:nvPr>
        </p:nvSpPr>
        <p:spPr>
          <a:xfrm>
            <a:off x="479629" y="1180904"/>
            <a:ext cx="6041191" cy="5318877"/>
          </a:xfrm>
          <a:prstGeom prst="rect">
            <a:avLst/>
          </a:prstGeom>
          <a:noFill/>
          <a:ln>
            <a:noFill/>
          </a:ln>
        </p:spPr>
        <p:txBody>
          <a:bodyPr anchorCtr="0" anchor="ctr"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en-US" sz="1800"/>
              <a:t>Random Forest Regressor (RFR) has highest R2    score and less MSE compared to Linear Regression (LR).</a:t>
            </a:r>
            <a:endParaRPr sz="1800"/>
          </a:p>
          <a:p>
            <a:pPr indent="-228600" lvl="1" marL="9144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Residuals of RFR are centered around the mean +/- 10K.</a:t>
            </a:r>
            <a:endParaRPr sz="1800"/>
          </a:p>
          <a:p>
            <a:pPr indent="0" lvl="0" marL="4572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As a universal model across multiple car types, RFR performs way better. But when running RFR for an individual car type the results are comparable to LR.</a:t>
            </a:r>
            <a:endParaRPr sz="1800"/>
          </a:p>
          <a:p>
            <a:pPr indent="0" lvl="0" marL="4572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We performed minimal hyperparameter tuning because it could result in overfitting.</a:t>
            </a:r>
            <a:br>
              <a:rPr lang="en-US" sz="1800"/>
            </a:br>
            <a:br>
              <a:rPr lang="en-US" sz="1800"/>
            </a:br>
            <a:r>
              <a:rPr lang="en-US" sz="1800">
                <a:solidFill>
                  <a:srgbClr val="00B050"/>
                </a:solidFill>
              </a:rPr>
              <a:t>Random Forest Regressor (RFR) is the best fit model</a:t>
            </a:r>
            <a:endParaRPr sz="1800">
              <a:solidFill>
                <a:srgbClr val="00B050"/>
              </a:solidFill>
            </a:endParaRPr>
          </a:p>
          <a:p>
            <a:pPr indent="0" lvl="0" marL="0" rtl="0" algn="l">
              <a:lnSpc>
                <a:spcPct val="100000"/>
              </a:lnSpc>
              <a:spcBef>
                <a:spcPts val="0"/>
              </a:spcBef>
              <a:spcAft>
                <a:spcPts val="0"/>
              </a:spcAft>
              <a:buClr>
                <a:schemeClr val="lt1"/>
              </a:buClr>
              <a:buSzPts val="2880"/>
              <a:buFont typeface="Century Gothic"/>
              <a:buNone/>
            </a:pPr>
            <a:r>
              <a:t/>
            </a:r>
            <a:endParaRPr sz="1800"/>
          </a:p>
        </p:txBody>
      </p:sp>
      <p:sp>
        <p:nvSpPr>
          <p:cNvPr id="400" name="Google Shape;400;p40"/>
          <p:cNvSpPr txBox="1"/>
          <p:nvPr/>
        </p:nvSpPr>
        <p:spPr>
          <a:xfrm>
            <a:off x="180499" y="301658"/>
            <a:ext cx="11791541"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entury Gothic"/>
                <a:ea typeface="Century Gothic"/>
                <a:cs typeface="Century Gothic"/>
                <a:sym typeface="Century Gothic"/>
              </a:rPr>
              <a:t>MODEL COMPARISON PHASE 1</a:t>
            </a:r>
            <a:endParaRPr b="0" i="0" sz="1400" u="none" cap="none" strike="noStrike">
              <a:solidFill>
                <a:srgbClr val="000000"/>
              </a:solidFill>
              <a:latin typeface="Arial"/>
              <a:ea typeface="Arial"/>
              <a:cs typeface="Arial"/>
              <a:sym typeface="Arial"/>
            </a:endParaRPr>
          </a:p>
        </p:txBody>
      </p:sp>
      <p:pic>
        <p:nvPicPr>
          <p:cNvPr id="401" name="Google Shape;401;p40"/>
          <p:cNvPicPr preferRelativeResize="0"/>
          <p:nvPr/>
        </p:nvPicPr>
        <p:blipFill rotWithShape="1">
          <a:blip r:embed="rId3">
            <a:alphaModFix/>
          </a:blip>
          <a:srcRect b="0" l="0" r="0" t="0"/>
          <a:stretch/>
        </p:blipFill>
        <p:spPr>
          <a:xfrm>
            <a:off x="7136091" y="1383984"/>
            <a:ext cx="4317475" cy="49019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1"/>
          <p:cNvSpPr txBox="1"/>
          <p:nvPr/>
        </p:nvSpPr>
        <p:spPr>
          <a:xfrm>
            <a:off x="925705" y="322983"/>
            <a:ext cx="9906000" cy="538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07" name="Google Shape;407;p41"/>
          <p:cNvSpPr txBox="1"/>
          <p:nvPr/>
        </p:nvSpPr>
        <p:spPr>
          <a:xfrm>
            <a:off x="272765" y="950479"/>
            <a:ext cx="11646469" cy="71154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000" u="none" cap="none" strike="noStrike">
                <a:solidFill>
                  <a:schemeClr val="lt1"/>
                </a:solidFill>
                <a:latin typeface="Century Gothic"/>
                <a:ea typeface="Century Gothic"/>
                <a:cs typeface="Century Gothic"/>
                <a:sym typeface="Century Gothic"/>
              </a:rPr>
              <a:t> Feature Importance of LASSO and Ridge.</a:t>
            </a:r>
            <a:endParaRPr b="0" i="0" sz="2000" u="none" cap="none" strike="noStrike">
              <a:solidFill>
                <a:srgbClr val="000000"/>
              </a:solidFill>
              <a:latin typeface="Arial"/>
              <a:ea typeface="Arial"/>
              <a:cs typeface="Arial"/>
              <a:sym typeface="Arial"/>
            </a:endParaRPr>
          </a:p>
        </p:txBody>
      </p:sp>
      <p:pic>
        <p:nvPicPr>
          <p:cNvPr id="408" name="Google Shape;408;p41"/>
          <p:cNvPicPr preferRelativeResize="0"/>
          <p:nvPr/>
        </p:nvPicPr>
        <p:blipFill rotWithShape="1">
          <a:blip r:embed="rId3">
            <a:alphaModFix/>
          </a:blip>
          <a:srcRect b="0" l="0" r="0" t="0"/>
          <a:stretch/>
        </p:blipFill>
        <p:spPr>
          <a:xfrm>
            <a:off x="442312" y="1645920"/>
            <a:ext cx="5537200" cy="4884710"/>
          </a:xfrm>
          <a:prstGeom prst="rect">
            <a:avLst/>
          </a:prstGeom>
          <a:noFill/>
          <a:ln>
            <a:noFill/>
          </a:ln>
        </p:spPr>
      </p:pic>
      <p:pic>
        <p:nvPicPr>
          <p:cNvPr id="409" name="Google Shape;409;p41"/>
          <p:cNvPicPr preferRelativeResize="0"/>
          <p:nvPr/>
        </p:nvPicPr>
        <p:blipFill rotWithShape="1">
          <a:blip r:embed="rId4">
            <a:alphaModFix/>
          </a:blip>
          <a:srcRect b="0" l="0" r="0" t="0"/>
          <a:stretch/>
        </p:blipFill>
        <p:spPr>
          <a:xfrm>
            <a:off x="6289040" y="1645920"/>
            <a:ext cx="5666106" cy="48847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2"/>
          <p:cNvSpPr txBox="1"/>
          <p:nvPr/>
        </p:nvSpPr>
        <p:spPr>
          <a:xfrm>
            <a:off x="309869" y="4925395"/>
            <a:ext cx="10932889" cy="193476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400" u="none" cap="none" strike="noStrike">
                <a:solidFill>
                  <a:schemeClr val="dk1"/>
                </a:solidFill>
                <a:latin typeface="Century Gothic"/>
                <a:ea typeface="Century Gothic"/>
                <a:cs typeface="Century Gothic"/>
                <a:sym typeface="Century Gothic"/>
              </a:rPr>
              <a:t>    </a:t>
            </a:r>
            <a:r>
              <a:rPr b="0" i="0" lang="en-US" sz="2000" u="sng" cap="none" strike="noStrike">
                <a:solidFill>
                  <a:schemeClr val="lt1"/>
                </a:solidFill>
                <a:latin typeface="Century Gothic"/>
                <a:ea typeface="Century Gothic"/>
                <a:cs typeface="Century Gothic"/>
                <a:sym typeface="Century Gothic"/>
              </a:rPr>
              <a:t>Observations:</a:t>
            </a:r>
            <a:endParaRPr b="0" i="0" sz="2000" u="sng"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model complexity.</a:t>
            </a:r>
            <a:endParaRPr b="0" i="0" sz="2000" u="none" cap="none" strike="noStrike">
              <a:solidFill>
                <a:schemeClr val="lt1"/>
              </a:solidFill>
              <a:latin typeface="Century Gothic"/>
              <a:ea typeface="Century Gothic"/>
              <a:cs typeface="Century Gothic"/>
              <a:sym typeface="Century Gothic"/>
            </a:endParaRPr>
          </a:p>
          <a:p>
            <a:pPr indent="-342900" lvl="1"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Provides more cost effective features.</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the model running time.</a:t>
            </a:r>
            <a:endParaRPr b="0" i="0" sz="20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     AND …</a:t>
            </a:r>
            <a:endParaRPr b="1" i="0" sz="2000" u="none" cap="none" strike="noStrike">
              <a:solidFill>
                <a:schemeClr val="lt1"/>
              </a:solidFill>
              <a:latin typeface="Century Gothic"/>
              <a:ea typeface="Century Gothic"/>
              <a:cs typeface="Century Gothic"/>
              <a:sym typeface="Century Gothic"/>
            </a:endParaRPr>
          </a:p>
        </p:txBody>
      </p:sp>
      <p:sp>
        <p:nvSpPr>
          <p:cNvPr id="415" name="Google Shape;415;p42"/>
          <p:cNvSpPr txBox="1"/>
          <p:nvPr/>
        </p:nvSpPr>
        <p:spPr>
          <a:xfrm>
            <a:off x="1143000" y="281367"/>
            <a:ext cx="9906000" cy="44917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16" name="Google Shape;416;p42"/>
          <p:cNvSpPr txBox="1"/>
          <p:nvPr/>
        </p:nvSpPr>
        <p:spPr>
          <a:xfrm>
            <a:off x="309869" y="965224"/>
            <a:ext cx="10777752" cy="76944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2080"/>
              <a:buFont typeface="Arial"/>
              <a:buChar char="•"/>
            </a:pPr>
            <a:r>
              <a:rPr b="1" i="0" lang="en-US" sz="2000" u="none" cap="none" strike="noStrike">
                <a:solidFill>
                  <a:schemeClr val="lt1"/>
                </a:solidFill>
                <a:latin typeface="Century Gothic"/>
                <a:ea typeface="Century Gothic"/>
                <a:cs typeface="Century Gothic"/>
                <a:sym typeface="Century Gothic"/>
              </a:rPr>
              <a:t>12</a:t>
            </a:r>
            <a:r>
              <a:rPr b="0" i="0" lang="en-US" sz="2000" u="none" cap="none" strike="noStrike">
                <a:solidFill>
                  <a:schemeClr val="lt1"/>
                </a:solidFill>
                <a:latin typeface="Century Gothic"/>
                <a:ea typeface="Century Gothic"/>
                <a:cs typeface="Century Gothic"/>
                <a:sym typeface="Century Gothic"/>
              </a:rPr>
              <a:t> (out of 25) Features are Selected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080"/>
              <a:buFont typeface="Arial"/>
              <a:buChar char="•"/>
            </a:pPr>
            <a:r>
              <a:rPr b="0" i="0" lang="en-US" sz="2000" u="none" cap="none" strike="noStrike">
                <a:solidFill>
                  <a:schemeClr val="lt1"/>
                </a:solidFill>
                <a:latin typeface="Arial"/>
                <a:ea typeface="Arial"/>
                <a:cs typeface="Arial"/>
                <a:sym typeface="Arial"/>
              </a:rPr>
              <a:t>Feature </a:t>
            </a:r>
            <a:r>
              <a:rPr b="0" i="0" lang="en-US" sz="2000" u="none" cap="none" strike="noStrike">
                <a:solidFill>
                  <a:schemeClr val="lt1"/>
                </a:solidFill>
                <a:latin typeface="Century Gothic"/>
                <a:ea typeface="Century Gothic"/>
                <a:cs typeface="Century Gothic"/>
                <a:sym typeface="Century Gothic"/>
              </a:rPr>
              <a:t>Importance on selected three models from Phase 1 </a:t>
            </a:r>
            <a:r>
              <a:rPr b="1" i="0" lang="en-US" sz="2000" u="none" cap="none" strike="noStrike">
                <a:solidFill>
                  <a:schemeClr val="lt1"/>
                </a:solidFill>
                <a:latin typeface="Century Gothic"/>
                <a:ea typeface="Century Gothic"/>
                <a:cs typeface="Century Gothic"/>
                <a:sym typeface="Century Gothic"/>
              </a:rPr>
              <a:t>– </a:t>
            </a:r>
            <a:r>
              <a:rPr b="1" i="0" lang="en-US" sz="2400" u="none" cap="none" strike="noStrike">
                <a:solidFill>
                  <a:schemeClr val="lt1"/>
                </a:solidFill>
                <a:latin typeface="Century Gothic"/>
                <a:ea typeface="Century Gothic"/>
                <a:cs typeface="Century Gothic"/>
                <a:sym typeface="Century Gothic"/>
              </a:rPr>
              <a:t>LR, RFR and GBR</a:t>
            </a:r>
            <a:endParaRPr b="1" i="0" sz="2400" u="none" cap="none" strike="noStrike">
              <a:solidFill>
                <a:schemeClr val="lt1"/>
              </a:solidFill>
              <a:latin typeface="Century Gothic"/>
              <a:ea typeface="Century Gothic"/>
              <a:cs typeface="Century Gothic"/>
              <a:sym typeface="Century Gothic"/>
            </a:endParaRPr>
          </a:p>
        </p:txBody>
      </p:sp>
      <p:pic>
        <p:nvPicPr>
          <p:cNvPr id="417" name="Google Shape;417;p42"/>
          <p:cNvPicPr preferRelativeResize="0"/>
          <p:nvPr/>
        </p:nvPicPr>
        <p:blipFill rotWithShape="1">
          <a:blip r:embed="rId3">
            <a:alphaModFix/>
          </a:blip>
          <a:srcRect b="0" l="0" r="0" t="0"/>
          <a:stretch/>
        </p:blipFill>
        <p:spPr>
          <a:xfrm>
            <a:off x="342703" y="1962025"/>
            <a:ext cx="3944817" cy="2857500"/>
          </a:xfrm>
          <a:prstGeom prst="rect">
            <a:avLst/>
          </a:prstGeom>
          <a:noFill/>
          <a:ln>
            <a:noFill/>
          </a:ln>
        </p:spPr>
      </p:pic>
      <p:pic>
        <p:nvPicPr>
          <p:cNvPr id="418" name="Google Shape;418;p42"/>
          <p:cNvPicPr preferRelativeResize="0"/>
          <p:nvPr/>
        </p:nvPicPr>
        <p:blipFill rotWithShape="1">
          <a:blip r:embed="rId4">
            <a:alphaModFix/>
          </a:blip>
          <a:srcRect b="0" l="0" r="0" t="0"/>
          <a:stretch/>
        </p:blipFill>
        <p:spPr>
          <a:xfrm>
            <a:off x="4421869" y="1923911"/>
            <a:ext cx="3740150" cy="2895600"/>
          </a:xfrm>
          <a:prstGeom prst="rect">
            <a:avLst/>
          </a:prstGeom>
          <a:noFill/>
          <a:ln>
            <a:noFill/>
          </a:ln>
        </p:spPr>
      </p:pic>
      <p:pic>
        <p:nvPicPr>
          <p:cNvPr id="419" name="Google Shape;419;p42"/>
          <p:cNvPicPr preferRelativeResize="0"/>
          <p:nvPr/>
        </p:nvPicPr>
        <p:blipFill rotWithShape="1">
          <a:blip r:embed="rId5">
            <a:alphaModFix/>
          </a:blip>
          <a:srcRect b="0" l="0" r="0" t="0"/>
          <a:stretch/>
        </p:blipFill>
        <p:spPr>
          <a:xfrm>
            <a:off x="8249302" y="1923911"/>
            <a:ext cx="3599995"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1117598" y="116840"/>
            <a:ext cx="9905998" cy="52418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800"/>
              <a:buNone/>
            </a:pPr>
            <a:r>
              <a:rPr lang="en-US" sz="2800"/>
              <a:t>MODEL COMPARISON PHASE 2</a:t>
            </a:r>
            <a:endParaRPr sz="2800"/>
          </a:p>
        </p:txBody>
      </p:sp>
      <p:graphicFrame>
        <p:nvGraphicFramePr>
          <p:cNvPr id="425" name="Google Shape;425;p43"/>
          <p:cNvGraphicFramePr/>
          <p:nvPr/>
        </p:nvGraphicFramePr>
        <p:xfrm>
          <a:off x="1117598" y="1157141"/>
          <a:ext cx="3000000" cy="3000000"/>
        </p:xfrm>
        <a:graphic>
          <a:graphicData uri="http://schemas.openxmlformats.org/drawingml/2006/table">
            <a:tbl>
              <a:tblPr bandRow="1" firstRow="1">
                <a:noFill/>
                <a:tableStyleId>{57FF499D-5C12-4CF5-B8D8-7C8567F74FB2}</a:tableStyleId>
              </a:tblPr>
              <a:tblGrid>
                <a:gridCol w="671050"/>
                <a:gridCol w="1590300"/>
                <a:gridCol w="1679550"/>
                <a:gridCol w="1609125"/>
                <a:gridCol w="1518300"/>
                <a:gridCol w="1641525"/>
                <a:gridCol w="1527925"/>
              </a:tblGrid>
              <a:tr h="9358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57575"/>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 Regressor (GBR)</a:t>
                      </a:r>
                      <a:endParaRPr sz="1400" u="none" cap="none" strike="noStrike"/>
                    </a:p>
                  </a:txBody>
                  <a:tcPr marT="45725" marB="45725" marR="91450" marL="91450">
                    <a:solidFill>
                      <a:srgbClr val="E2A983"/>
                    </a:solidFill>
                  </a:tcPr>
                </a:tc>
                <a:tc hMerge="1"/>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0.5157</a:t>
                      </a:r>
                      <a:r>
                        <a:rPr lang="en-US" sz="1400" u="none" cap="none" strike="noStrike"/>
                        <a:t>442205237524</a:t>
                      </a:r>
                      <a:endParaRPr sz="1400" u="none" cap="none" strike="noStrike"/>
                    </a:p>
                  </a:txBody>
                  <a:tcPr marT="45725" marB="45725" marR="91450" marL="91450">
                    <a:solidFill>
                      <a:srgbClr val="D8D8D8"/>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0.5154</a:t>
                      </a:r>
                      <a:r>
                        <a:rPr b="0" i="0" lang="en-US" sz="1400" u="none" cap="none" strike="noStrike">
                          <a:solidFill>
                            <a:schemeClr val="dk1"/>
                          </a:solidFill>
                          <a:latin typeface="Arial"/>
                          <a:ea typeface="Arial"/>
                          <a:cs typeface="Arial"/>
                          <a:sym typeface="Arial"/>
                        </a:rPr>
                        <a:t>229916233453  </a:t>
                      </a:r>
                      <a:r>
                        <a:rPr b="0" i="0" lang="en-US" sz="1400" u="none" cap="none" strike="noStrike">
                          <a:solidFill>
                            <a:srgbClr val="C00000"/>
                          </a:solidFill>
                          <a:latin typeface="Arial"/>
                          <a:ea typeface="Arial"/>
                          <a:cs typeface="Arial"/>
                          <a:sym typeface="Arial"/>
                        </a:rPr>
                        <a: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0.9710</a:t>
                      </a:r>
                      <a:r>
                        <a:rPr lang="en-US" sz="1400" u="none" cap="none" strike="noStrike"/>
                        <a:t>460396052453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0.8863</a:t>
                      </a:r>
                      <a:r>
                        <a:rPr lang="en-US" sz="1400" u="none" cap="none" strike="noStrike"/>
                        <a:t>299083285592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0.812546207493315</a:t>
                      </a:r>
                      <a:r>
                        <a:rPr lang="en-US" sz="1400" u="none" cap="none" strike="noStrike">
                          <a:solidFill>
                            <a:srgbClr val="000000"/>
                          </a:solidFill>
                        </a:rPr>
                        <a:t>2</a:t>
                      </a:r>
                      <a:r>
                        <a:rPr lang="en-US" sz="1400" u="none" cap="none" strike="noStrike"/>
                        <a:t> </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0.812546207493314</a:t>
                      </a:r>
                      <a:r>
                        <a:rPr lang="en-US" sz="1400" u="none" cap="none" strike="noStrike">
                          <a:solidFill>
                            <a:srgbClr val="000000"/>
                          </a:solidFill>
                        </a:rPr>
                        <a:t>5</a:t>
                      </a:r>
                      <a:r>
                        <a:rPr lang="en-US" sz="1400" u="none" cap="none" strike="noStrike">
                          <a:solidFill>
                            <a:srgbClr val="C00000"/>
                          </a:solidFill>
                        </a:rPr>
                        <a:t>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26,961,391.502688333  </a:t>
                      </a:r>
                      <a:r>
                        <a:rPr lang="en-US" sz="1400" u="none" cap="none" strike="noStrike">
                          <a:solidFill>
                            <a:srgbClr val="C00000"/>
                          </a:solidFil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2,317,097.5246817297</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2,338,193.0603683274 </a:t>
                      </a:r>
                      <a:r>
                        <a:rPr lang="en-US" sz="1400" u="none" cap="none" strike="noStrike">
                          <a:solidFill>
                            <a:srgbClr val="C00000"/>
                          </a:solidFil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11,908,696.528868822</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11,908,696.528868886 </a:t>
                      </a:r>
                      <a:r>
                        <a:rPr lang="en-US" sz="1400" u="none" cap="none" strike="noStrike">
                          <a:solidFill>
                            <a:srgbClr val="C00000"/>
                          </a:solidFill>
                        </a:rPr>
                        <a:t>↑↑</a:t>
                      </a:r>
                      <a:endParaRPr sz="1400" u="none" cap="none" strike="noStrike"/>
                    </a:p>
                  </a:txBody>
                  <a:tcPr marT="45725" marB="45725" marR="91450" marL="91450">
                    <a:solidFill>
                      <a:schemeClr val="lt2"/>
                    </a:solidFill>
                  </a:tcPr>
                </a:tc>
              </a:tr>
              <a:tr h="6965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0.61</a:t>
                      </a:r>
                      <a:r>
                        <a:rPr lang="en-US" sz="1400" u="none" cap="none" strike="noStrike"/>
                        <a:t>432   +/- 0.00222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0.89</a:t>
                      </a:r>
                      <a:r>
                        <a:rPr lang="en-US" sz="1400" u="none" cap="none" strike="noStrike"/>
                        <a:t>741 +/- 0.00082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0.82</a:t>
                      </a:r>
                      <a:r>
                        <a:rPr lang="en-US" sz="1400" u="none" cap="none" strike="noStrike"/>
                        <a:t>082 +/- 0.00189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r>
            </a:tbl>
          </a:graphicData>
        </a:graphic>
      </p:graphicFrame>
      <p:sp>
        <p:nvSpPr>
          <p:cNvPr id="426" name="Google Shape;426;p43"/>
          <p:cNvSpPr txBox="1"/>
          <p:nvPr/>
        </p:nvSpPr>
        <p:spPr>
          <a:xfrm>
            <a:off x="948375" y="641023"/>
            <a:ext cx="9905998" cy="453064"/>
          </a:xfrm>
          <a:prstGeom prst="rect">
            <a:avLst/>
          </a:prstGeom>
          <a:noFill/>
          <a:ln>
            <a:noFill/>
          </a:ln>
        </p:spPr>
        <p:txBody>
          <a:bodyPr anchorCtr="0" anchor="ctr" bIns="45700" lIns="91425" spcFirstLastPara="1" rIns="91425" wrap="square" tIns="45700">
            <a:noAutofit/>
          </a:bodyPr>
          <a:lstStyle/>
          <a:p>
            <a:pPr indent="0" lvl="0" marL="114300" marR="0" rtl="0" algn="l">
              <a:lnSpc>
                <a:spcPct val="100000"/>
              </a:lnSpc>
              <a:spcBef>
                <a:spcPts val="360"/>
              </a:spcBef>
              <a:spcAft>
                <a:spcPts val="0"/>
              </a:spcAft>
              <a:buClr>
                <a:schemeClr val="lt1"/>
              </a:buClr>
              <a:buSzPts val="1800"/>
              <a:buFont typeface="Arial"/>
              <a:buNone/>
            </a:pPr>
            <a:r>
              <a:rPr b="0" i="0" lang="en-US" sz="2000" u="none" cap="small" strike="noStrike">
                <a:solidFill>
                  <a:schemeClr val="lt1"/>
                </a:solidFill>
                <a:latin typeface="Century Gothic"/>
                <a:ea typeface="Century Gothic"/>
                <a:cs typeface="Century Gothic"/>
                <a:sym typeface="Century Gothic"/>
              </a:rPr>
              <a:t>Reduces risk of model overfitting</a:t>
            </a:r>
            <a:endParaRPr/>
          </a:p>
        </p:txBody>
      </p:sp>
      <p:sp>
        <p:nvSpPr>
          <p:cNvPr id="427" name="Google Shape;427;p43"/>
          <p:cNvSpPr txBox="1"/>
          <p:nvPr/>
        </p:nvSpPr>
        <p:spPr>
          <a:xfrm>
            <a:off x="460695" y="5893424"/>
            <a:ext cx="11304585" cy="5480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B050"/>
                </a:solidFill>
                <a:latin typeface="Century Gothic"/>
                <a:ea typeface="Century Gothic"/>
                <a:cs typeface="Century Gothic"/>
                <a:sym typeface="Century Gothic"/>
              </a:rPr>
              <a:t>FINAL CONCLUSION: RANDOM FOREST WITH 12 FEATURES IS BEST FIT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241737" y="178676"/>
            <a:ext cx="8430335" cy="11062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PRODUCT (Web App) - Initial</a:t>
            </a:r>
            <a:endParaRPr/>
          </a:p>
        </p:txBody>
      </p:sp>
      <p:sp>
        <p:nvSpPr>
          <p:cNvPr id="433" name="Google Shape;433;p44"/>
          <p:cNvSpPr txBox="1"/>
          <p:nvPr>
            <p:ph idx="1" type="body"/>
          </p:nvPr>
        </p:nvSpPr>
        <p:spPr>
          <a:xfrm>
            <a:off x="678958" y="1284890"/>
            <a:ext cx="9905998" cy="5394434"/>
          </a:xfrm>
          <a:prstGeom prst="rect">
            <a:avLst/>
          </a:prstGeom>
          <a:noFill/>
          <a:ln>
            <a:noFill/>
          </a:ln>
        </p:spPr>
        <p:txBody>
          <a:bodyPr anchorCtr="0" anchor="ctr" bIns="45700" lIns="91425" spcFirstLastPara="1" rIns="91425" wrap="square" tIns="45700">
            <a:noAutofit/>
          </a:bodyPr>
          <a:lstStyle/>
          <a:p>
            <a:pPr indent="-158750" lvl="0" marL="285750" rtl="0" algn="l">
              <a:lnSpc>
                <a:spcPct val="100000"/>
              </a:lnSpc>
              <a:spcBef>
                <a:spcPts val="0"/>
              </a:spcBef>
              <a:spcAft>
                <a:spcPts val="0"/>
              </a:spcAft>
              <a:buSzPts val="2000"/>
              <a:buNone/>
            </a:pPr>
            <a:r>
              <a:rPr lang="en-US" sz="1600"/>
              <a:t>Customer Focused – Car Prediction App</a:t>
            </a:r>
            <a:endParaRPr/>
          </a:p>
          <a:p>
            <a:pPr indent="0" lvl="0" marL="127000" rtl="0" algn="l">
              <a:lnSpc>
                <a:spcPct val="100000"/>
              </a:lnSpc>
              <a:spcBef>
                <a:spcPts val="0"/>
              </a:spcBef>
              <a:spcAft>
                <a:spcPts val="0"/>
              </a:spcAft>
              <a:buSzPts val="2000"/>
              <a:buNone/>
            </a:pPr>
            <a:r>
              <a:t/>
            </a:r>
            <a:endParaRPr sz="1600"/>
          </a:p>
          <a:p>
            <a:pPr indent="0" lvl="0" marL="127000" rtl="0" algn="l">
              <a:lnSpc>
                <a:spcPct val="100000"/>
              </a:lnSpc>
              <a:spcBef>
                <a:spcPts val="0"/>
              </a:spcBef>
              <a:spcAft>
                <a:spcPts val="0"/>
              </a:spcAft>
              <a:buSzPts val="2000"/>
              <a:buNone/>
            </a:pPr>
            <a:r>
              <a:rPr lang="en-US" sz="1600"/>
              <a:t>Django or Flask</a:t>
            </a:r>
            <a:endParaRPr/>
          </a:p>
          <a:p>
            <a:pPr indent="-215900" lvl="0" marL="469900" rtl="0" algn="l">
              <a:lnSpc>
                <a:spcPct val="100000"/>
              </a:lnSpc>
              <a:spcBef>
                <a:spcPts val="0"/>
              </a:spcBef>
              <a:spcAft>
                <a:spcPts val="0"/>
              </a:spcAft>
              <a:buSzPts val="2000"/>
              <a:buNone/>
            </a:pPr>
            <a:r>
              <a:t/>
            </a:r>
            <a:endParaRPr sz="1600"/>
          </a:p>
          <a:p>
            <a:pPr indent="-342900" lvl="0" marL="469900" rtl="0" algn="l">
              <a:lnSpc>
                <a:spcPct val="100000"/>
              </a:lnSpc>
              <a:spcBef>
                <a:spcPts val="0"/>
              </a:spcBef>
              <a:spcAft>
                <a:spcPts val="0"/>
              </a:spcAft>
              <a:buSzPts val="2000"/>
              <a:buChar char="•"/>
            </a:pPr>
            <a:r>
              <a:rPr lang="en-US" sz="1600"/>
              <a:t>User Input </a:t>
            </a:r>
            <a:endParaRPr/>
          </a:p>
          <a:p>
            <a:pPr indent="-342900" lvl="1" marL="927100" rtl="0" algn="l">
              <a:lnSpc>
                <a:spcPct val="100000"/>
              </a:lnSpc>
              <a:spcBef>
                <a:spcPts val="0"/>
              </a:spcBef>
              <a:spcAft>
                <a:spcPts val="0"/>
              </a:spcAft>
              <a:buSzPts val="2000"/>
              <a:buChar char="•"/>
            </a:pPr>
            <a:r>
              <a:rPr lang="en-US" sz="1600"/>
              <a:t>Make</a:t>
            </a:r>
            <a:endParaRPr/>
          </a:p>
          <a:p>
            <a:pPr indent="-342900" lvl="1" marL="927100" rtl="0" algn="l">
              <a:lnSpc>
                <a:spcPct val="100000"/>
              </a:lnSpc>
              <a:spcBef>
                <a:spcPts val="0"/>
              </a:spcBef>
              <a:spcAft>
                <a:spcPts val="0"/>
              </a:spcAft>
              <a:buSzPts val="2000"/>
              <a:buChar char="•"/>
            </a:pPr>
            <a:r>
              <a:rPr lang="en-US" sz="1600"/>
              <a:t>Model</a:t>
            </a:r>
            <a:endParaRPr/>
          </a:p>
          <a:p>
            <a:pPr indent="-342900" lvl="1" marL="927100" rtl="0" algn="l">
              <a:lnSpc>
                <a:spcPct val="100000"/>
              </a:lnSpc>
              <a:spcBef>
                <a:spcPts val="0"/>
              </a:spcBef>
              <a:spcAft>
                <a:spcPts val="0"/>
              </a:spcAft>
              <a:buSzPts val="2000"/>
              <a:buChar char="•"/>
            </a:pPr>
            <a:r>
              <a:rPr lang="en-US" sz="1600"/>
              <a:t>Year</a:t>
            </a:r>
            <a:endParaRPr/>
          </a:p>
          <a:p>
            <a:pPr indent="-342900" lvl="1" marL="927100" rtl="0" algn="l">
              <a:lnSpc>
                <a:spcPct val="100000"/>
              </a:lnSpc>
              <a:spcBef>
                <a:spcPts val="0"/>
              </a:spcBef>
              <a:spcAft>
                <a:spcPts val="0"/>
              </a:spcAft>
              <a:buSzPts val="2000"/>
              <a:buChar char="•"/>
            </a:pPr>
            <a:r>
              <a:rPr lang="en-US" sz="1600"/>
              <a:t>Zip Code</a:t>
            </a:r>
            <a:endParaRPr/>
          </a:p>
          <a:p>
            <a:pPr indent="-342900" lvl="0" marL="469900" rtl="0" algn="l">
              <a:lnSpc>
                <a:spcPct val="100000"/>
              </a:lnSpc>
              <a:spcBef>
                <a:spcPts val="0"/>
              </a:spcBef>
              <a:spcAft>
                <a:spcPts val="0"/>
              </a:spcAft>
              <a:buSzPts val="2000"/>
              <a:buChar char="•"/>
            </a:pPr>
            <a:r>
              <a:rPr lang="en-US" sz="1600"/>
              <a:t>Provide Prediction(s) and Insight(s)</a:t>
            </a:r>
            <a:endParaRPr/>
          </a:p>
          <a:p>
            <a:pPr indent="-342900" lvl="1" marL="914400" rtl="0" algn="l">
              <a:lnSpc>
                <a:spcPct val="100000"/>
              </a:lnSpc>
              <a:spcBef>
                <a:spcPts val="600"/>
              </a:spcBef>
              <a:spcAft>
                <a:spcPts val="0"/>
              </a:spcAft>
              <a:buSzPts val="1800"/>
              <a:buChar char="•"/>
            </a:pPr>
            <a:r>
              <a:rPr lang="en-US" sz="1600"/>
              <a:t>Price Prediction Per Selected Car</a:t>
            </a:r>
            <a:endParaRPr/>
          </a:p>
          <a:p>
            <a:pPr indent="-342900" lvl="1" marL="914400" rtl="0" algn="l">
              <a:lnSpc>
                <a:spcPct val="100000"/>
              </a:lnSpc>
              <a:spcBef>
                <a:spcPts val="600"/>
              </a:spcBef>
              <a:spcAft>
                <a:spcPts val="0"/>
              </a:spcAft>
              <a:buSzPts val="1800"/>
              <a:buChar char="•"/>
            </a:pPr>
            <a:r>
              <a:rPr lang="en-US" sz="1600"/>
              <a:t>Best Year for Deals</a:t>
            </a:r>
            <a:endParaRPr/>
          </a:p>
          <a:p>
            <a:pPr indent="-342900" lvl="1" marL="914400" rtl="0" algn="l">
              <a:lnSpc>
                <a:spcPct val="100000"/>
              </a:lnSpc>
              <a:spcBef>
                <a:spcPts val="600"/>
              </a:spcBef>
              <a:spcAft>
                <a:spcPts val="0"/>
              </a:spcAft>
              <a:buSzPts val="1800"/>
              <a:buChar char="•"/>
            </a:pPr>
            <a:r>
              <a:rPr lang="en-US" sz="1600"/>
              <a:t>Best Make and/or Models for Deals</a:t>
            </a:r>
            <a:endParaRPr/>
          </a:p>
          <a:p>
            <a:pPr indent="-342900" lvl="1" marL="914400" rtl="0" algn="l">
              <a:lnSpc>
                <a:spcPct val="100000"/>
              </a:lnSpc>
              <a:spcBef>
                <a:spcPts val="600"/>
              </a:spcBef>
              <a:spcAft>
                <a:spcPts val="0"/>
              </a:spcAft>
              <a:buSzPts val="1800"/>
              <a:buChar char="•"/>
            </a:pPr>
            <a:r>
              <a:rPr lang="en-US" sz="1600"/>
              <a:t>Region Specific Deals</a:t>
            </a:r>
            <a:endParaRPr/>
          </a:p>
          <a:p>
            <a:pPr indent="-342900" lvl="1" marL="914400" rtl="0" algn="l">
              <a:lnSpc>
                <a:spcPct val="100000"/>
              </a:lnSpc>
              <a:spcBef>
                <a:spcPts val="600"/>
              </a:spcBef>
              <a:spcAft>
                <a:spcPts val="0"/>
              </a:spcAft>
              <a:buSzPts val="1800"/>
              <a:buChar char="•"/>
            </a:pPr>
            <a:r>
              <a:rPr lang="en-US" sz="1600"/>
              <a:t>Alternate Makes and Models The User Might Like</a:t>
            </a:r>
            <a:endParaRPr/>
          </a:p>
          <a:p>
            <a:pPr indent="-228600" lvl="2" marL="1371600" rtl="0" algn="l">
              <a:lnSpc>
                <a:spcPct val="100000"/>
              </a:lnSpc>
              <a:spcBef>
                <a:spcPts val="600"/>
              </a:spcBef>
              <a:spcAft>
                <a:spcPts val="0"/>
              </a:spcAft>
              <a:buSzPts val="18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type="title"/>
          </p:nvPr>
        </p:nvSpPr>
        <p:spPr>
          <a:xfrm>
            <a:off x="304799" y="136634"/>
            <a:ext cx="9501353" cy="120080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a:t>DATA PRODUCT (Jupyter Widgets) - Actual</a:t>
            </a:r>
            <a:endParaRPr/>
          </a:p>
        </p:txBody>
      </p:sp>
      <p:sp>
        <p:nvSpPr>
          <p:cNvPr id="439" name="Google Shape;439;p45"/>
          <p:cNvSpPr txBox="1"/>
          <p:nvPr>
            <p:ph idx="1" type="body"/>
          </p:nvPr>
        </p:nvSpPr>
        <p:spPr>
          <a:xfrm>
            <a:off x="815592" y="2722178"/>
            <a:ext cx="9905998" cy="3999188"/>
          </a:xfrm>
          <a:prstGeom prst="rect">
            <a:avLst/>
          </a:prstGeom>
          <a:noFill/>
          <a:ln>
            <a:noFill/>
          </a:ln>
        </p:spPr>
        <p:txBody>
          <a:bodyPr anchorCtr="0" anchor="ctr" bIns="45700" lIns="91425" spcFirstLastPara="1" rIns="91425" wrap="square" tIns="45700">
            <a:noAutofit/>
          </a:bodyPr>
          <a:lstStyle/>
          <a:p>
            <a:pPr indent="0" lvl="0" marL="114300" rtl="0" algn="l">
              <a:lnSpc>
                <a:spcPct val="100000"/>
              </a:lnSpc>
              <a:spcBef>
                <a:spcPts val="360"/>
              </a:spcBef>
              <a:spcAft>
                <a:spcPts val="0"/>
              </a:spcAft>
              <a:buSzPts val="1800"/>
              <a:buNone/>
            </a:pPr>
            <a:r>
              <a:rPr lang="en-US" sz="1800"/>
              <a:t>Customer Focused – Car Buying Pre-Production Code</a:t>
            </a:r>
            <a:endParaRPr sz="1800"/>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Jupyter Notebook with Prediction Code</a:t>
            </a:r>
            <a:endParaRPr/>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User Input(s)</a:t>
            </a:r>
            <a:endParaRPr/>
          </a:p>
          <a:p>
            <a:pPr indent="0" lvl="0" marL="114300" rtl="0" algn="l">
              <a:lnSpc>
                <a:spcPct val="100000"/>
              </a:lnSpc>
              <a:spcBef>
                <a:spcPts val="360"/>
              </a:spcBef>
              <a:spcAft>
                <a:spcPts val="0"/>
              </a:spcAft>
              <a:buSzPts val="1800"/>
              <a:buNone/>
            </a:pPr>
            <a:r>
              <a:t/>
            </a:r>
            <a:endParaRPr sz="1800"/>
          </a:p>
          <a:p>
            <a:pPr indent="-342900" lvl="1" marL="927100" rtl="0" algn="l">
              <a:lnSpc>
                <a:spcPct val="100000"/>
              </a:lnSpc>
              <a:spcBef>
                <a:spcPts val="0"/>
              </a:spcBef>
              <a:spcAft>
                <a:spcPts val="0"/>
              </a:spcAft>
              <a:buSzPts val="2000"/>
              <a:buChar char="•"/>
            </a:pPr>
            <a:r>
              <a:rPr lang="en-US"/>
              <a:t>Make</a:t>
            </a:r>
            <a:endParaRPr/>
          </a:p>
          <a:p>
            <a:pPr indent="-342900" lvl="1" marL="927100" rtl="0" algn="l">
              <a:lnSpc>
                <a:spcPct val="100000"/>
              </a:lnSpc>
              <a:spcBef>
                <a:spcPts val="0"/>
              </a:spcBef>
              <a:spcAft>
                <a:spcPts val="0"/>
              </a:spcAft>
              <a:buSzPts val="2000"/>
              <a:buChar char="•"/>
            </a:pPr>
            <a:r>
              <a:rPr lang="en-US"/>
              <a:t>Model</a:t>
            </a:r>
            <a:endParaRPr/>
          </a:p>
          <a:p>
            <a:pPr indent="-342900" lvl="1" marL="927100" rtl="0" algn="l">
              <a:lnSpc>
                <a:spcPct val="100000"/>
              </a:lnSpc>
              <a:spcBef>
                <a:spcPts val="0"/>
              </a:spcBef>
              <a:spcAft>
                <a:spcPts val="0"/>
              </a:spcAft>
              <a:buSzPts val="2000"/>
              <a:buChar char="•"/>
            </a:pPr>
            <a:r>
              <a:rPr lang="en-US"/>
              <a:t>Year</a:t>
            </a:r>
            <a:endParaRPr/>
          </a:p>
          <a:p>
            <a:pPr indent="-342900" lvl="1" marL="927100" rtl="0" algn="l">
              <a:lnSpc>
                <a:spcPct val="100000"/>
              </a:lnSpc>
              <a:spcBef>
                <a:spcPts val="0"/>
              </a:spcBef>
              <a:spcAft>
                <a:spcPts val="0"/>
              </a:spcAft>
              <a:buSzPts val="2000"/>
              <a:buChar char="•"/>
            </a:pPr>
            <a:r>
              <a:rPr lang="en-US"/>
              <a:t>Body Type</a:t>
            </a:r>
            <a:endParaRPr/>
          </a:p>
          <a:p>
            <a:pPr indent="-342900" lvl="1" marL="927100" rtl="0" algn="l">
              <a:lnSpc>
                <a:spcPct val="100000"/>
              </a:lnSpc>
              <a:spcBef>
                <a:spcPts val="0"/>
              </a:spcBef>
              <a:spcAft>
                <a:spcPts val="0"/>
              </a:spcAft>
              <a:buSzPts val="2000"/>
              <a:buChar char="•"/>
            </a:pPr>
            <a:r>
              <a:rPr lang="en-US"/>
              <a:t>Zip Code</a:t>
            </a:r>
            <a:endParaRPr/>
          </a:p>
          <a:p>
            <a:pPr indent="-215900" lvl="1" marL="927100" rtl="0" algn="l">
              <a:lnSpc>
                <a:spcPct val="100000"/>
              </a:lnSpc>
              <a:spcBef>
                <a:spcPts val="0"/>
              </a:spcBef>
              <a:spcAft>
                <a:spcPts val="0"/>
              </a:spcAft>
              <a:buSzPts val="2000"/>
              <a:buNone/>
            </a:pPr>
            <a:r>
              <a:t/>
            </a:r>
            <a:endParaRPr/>
          </a:p>
          <a:p>
            <a:pPr indent="0" lvl="0" marL="114300" rtl="0" algn="l">
              <a:lnSpc>
                <a:spcPct val="100000"/>
              </a:lnSpc>
              <a:spcBef>
                <a:spcPts val="360"/>
              </a:spcBef>
              <a:spcAft>
                <a:spcPts val="0"/>
              </a:spcAft>
              <a:buSzPts val="1800"/>
              <a:buNone/>
            </a:pPr>
            <a:r>
              <a:rPr lang="en-US" sz="1800"/>
              <a:t>Goal: Display our Top two predictors Using Dummy Variables</a:t>
            </a:r>
            <a:endParaRPr/>
          </a:p>
          <a:p>
            <a:pPr indent="-342900" lvl="1" marL="914400" rtl="0" algn="l">
              <a:lnSpc>
                <a:spcPct val="100000"/>
              </a:lnSpc>
              <a:spcBef>
                <a:spcPts val="360"/>
              </a:spcBef>
              <a:spcAft>
                <a:spcPts val="0"/>
              </a:spcAft>
              <a:buSzPts val="1800"/>
              <a:buChar char="•"/>
            </a:pPr>
            <a:r>
              <a:rPr lang="en-US"/>
              <a:t>Take a Random Vehicle</a:t>
            </a:r>
            <a:endParaRPr/>
          </a:p>
          <a:p>
            <a:pPr indent="-342900" lvl="1" marL="914400" rtl="0" algn="l">
              <a:lnSpc>
                <a:spcPct val="100000"/>
              </a:lnSpc>
              <a:spcBef>
                <a:spcPts val="360"/>
              </a:spcBef>
              <a:spcAft>
                <a:spcPts val="0"/>
              </a:spcAft>
              <a:buSzPts val="1800"/>
              <a:buChar char="•"/>
            </a:pPr>
            <a:r>
              <a:rPr lang="en-US"/>
              <a:t> Use Gradient Boosting Regressor and Random Forest Regressor to Predict the Price</a:t>
            </a:r>
            <a:endParaRPr/>
          </a:p>
          <a:p>
            <a:pPr indent="-228600" lvl="1" marL="914400" rtl="0" algn="l">
              <a:lnSpc>
                <a:spcPct val="100000"/>
              </a:lnSpc>
              <a:spcBef>
                <a:spcPts val="360"/>
              </a:spcBef>
              <a:spcAft>
                <a:spcPts val="0"/>
              </a:spcAft>
              <a:buSzPts val="1800"/>
              <a:buNone/>
            </a:pPr>
            <a:r>
              <a:t/>
            </a:r>
            <a:endParaRPr sz="1400"/>
          </a:p>
          <a:p>
            <a:pPr indent="-228600" lvl="1" marL="914400" rtl="0" algn="l">
              <a:lnSpc>
                <a:spcPct val="100000"/>
              </a:lnSpc>
              <a:spcBef>
                <a:spcPts val="360"/>
              </a:spcBef>
              <a:spcAft>
                <a:spcPts val="0"/>
              </a:spcAft>
              <a:buSzPts val="1800"/>
              <a:buNone/>
            </a:pPr>
            <a:r>
              <a:t/>
            </a:r>
            <a:endParaRPr/>
          </a:p>
          <a:p>
            <a:pPr indent="-228600" lvl="3" marL="1828800" rtl="0" algn="l">
              <a:lnSpc>
                <a:spcPct val="100000"/>
              </a:lnSpc>
              <a:spcBef>
                <a:spcPts val="600"/>
              </a:spcBef>
              <a:spcAft>
                <a:spcPts val="0"/>
              </a:spcAft>
              <a:buSzPts val="1800"/>
              <a:buNone/>
            </a:pPr>
            <a:r>
              <a:t/>
            </a:r>
            <a:endParaRPr/>
          </a:p>
          <a:p>
            <a:pPr indent="0" lvl="2" marL="1028700" rtl="0" algn="l">
              <a:lnSpc>
                <a:spcPct val="100000"/>
              </a:lnSpc>
              <a:spcBef>
                <a:spcPts val="600"/>
              </a:spcBef>
              <a:spcAft>
                <a:spcPts val="0"/>
              </a:spcAft>
              <a:buSzPts val="1800"/>
              <a:buNone/>
            </a:pPr>
            <a:r>
              <a:t/>
            </a:r>
            <a:endParaRPr/>
          </a:p>
          <a:p>
            <a:pPr indent="-228600" lvl="2" marL="1371600" rtl="0" algn="l">
              <a:lnSpc>
                <a:spcPct val="100000"/>
              </a:lnSpc>
              <a:spcBef>
                <a:spcPts val="600"/>
              </a:spcBef>
              <a:spcAft>
                <a:spcPts val="0"/>
              </a:spcAft>
              <a:buSzPts val="1800"/>
              <a:buNone/>
            </a:pPr>
            <a:r>
              <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descr="A screenshot of a social media post &#10; &#10;Description automatically generated" id="444" name="Google Shape;444;p46"/>
          <p:cNvPicPr preferRelativeResize="0"/>
          <p:nvPr/>
        </p:nvPicPr>
        <p:blipFill rotWithShape="1">
          <a:blip r:embed="rId3">
            <a:alphaModFix/>
          </a:blip>
          <a:srcRect b="0" l="0" r="0" t="0"/>
          <a:stretch/>
        </p:blipFill>
        <p:spPr>
          <a:xfrm>
            <a:off x="3731881" y="0"/>
            <a:ext cx="8460120" cy="6858000"/>
          </a:xfrm>
          <a:prstGeom prst="rect">
            <a:avLst/>
          </a:prstGeom>
          <a:noFill/>
          <a:ln>
            <a:noFill/>
          </a:ln>
        </p:spPr>
      </p:pic>
      <p:sp>
        <p:nvSpPr>
          <p:cNvPr id="445" name="Google Shape;445;p46"/>
          <p:cNvSpPr txBox="1"/>
          <p:nvPr/>
        </p:nvSpPr>
        <p:spPr>
          <a:xfrm>
            <a:off x="0" y="2451954"/>
            <a:ext cx="3731881"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Century Gothic"/>
                <a:ea typeface="Century Gothic"/>
                <a:cs typeface="Century Gothic"/>
                <a:sym typeface="Century Gothic"/>
              </a:rPr>
              <a:t>Vehicle we used in testing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descr="A screenshot of a social media post &#10; &#10;Description automatically generated" id="450" name="Google Shape;450;p47"/>
          <p:cNvPicPr preferRelativeResize="0"/>
          <p:nvPr/>
        </p:nvPicPr>
        <p:blipFill rotWithShape="1">
          <a:blip r:embed="rId3">
            <a:alphaModFix/>
          </a:blip>
          <a:srcRect b="0" l="0" r="0" t="0"/>
          <a:stretch/>
        </p:blipFill>
        <p:spPr>
          <a:xfrm>
            <a:off x="0" y="1400325"/>
            <a:ext cx="12192000" cy="5056231"/>
          </a:xfrm>
          <a:prstGeom prst="rect">
            <a:avLst/>
          </a:prstGeom>
          <a:noFill/>
          <a:ln>
            <a:noFill/>
          </a:ln>
        </p:spPr>
      </p:pic>
      <p:sp>
        <p:nvSpPr>
          <p:cNvPr id="451" name="Google Shape;451;p47"/>
          <p:cNvSpPr txBox="1"/>
          <p:nvPr/>
        </p:nvSpPr>
        <p:spPr>
          <a:xfrm>
            <a:off x="4034377" y="401444"/>
            <a:ext cx="412324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Century Gothic"/>
                <a:ea typeface="Century Gothic"/>
                <a:cs typeface="Century Gothic"/>
                <a:sym typeface="Century Gothic"/>
              </a:rPr>
              <a:t>Dummy Variables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323025" y="4705"/>
            <a:ext cx="6842400" cy="128561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MOTIVATION AND TARGET</a:t>
            </a:r>
            <a:endParaRPr/>
          </a:p>
        </p:txBody>
      </p:sp>
      <p:sp>
        <p:nvSpPr>
          <p:cNvPr id="143" name="Google Shape;143;p21"/>
          <p:cNvSpPr txBox="1"/>
          <p:nvPr>
            <p:ph idx="1" type="body"/>
          </p:nvPr>
        </p:nvSpPr>
        <p:spPr>
          <a:xfrm>
            <a:off x="625065" y="1776966"/>
            <a:ext cx="6930900" cy="4614300"/>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1295"/>
              <a:buChar char="•"/>
            </a:pPr>
            <a:r>
              <a:rPr lang="en-US"/>
              <a:t>Motivation</a:t>
            </a:r>
            <a:endParaRPr/>
          </a:p>
          <a:p>
            <a:pPr indent="-285750" lvl="1" marL="742950" rtl="0" algn="l">
              <a:lnSpc>
                <a:spcPct val="70000"/>
              </a:lnSpc>
              <a:spcBef>
                <a:spcPts val="859"/>
              </a:spcBef>
              <a:spcAft>
                <a:spcPts val="0"/>
              </a:spcAft>
              <a:buSzPts val="1295"/>
              <a:buChar char="•"/>
            </a:pPr>
            <a:r>
              <a:rPr lang="en-US" sz="2000"/>
              <a:t>Predict car listing price – Help Customers Find the Best Price for their Specific Used Car Needs</a:t>
            </a:r>
            <a:endParaRPr sz="2000"/>
          </a:p>
          <a:p>
            <a:pPr indent="-285750" lvl="2" marL="1200150" rtl="0" algn="l">
              <a:lnSpc>
                <a:spcPct val="70000"/>
              </a:lnSpc>
              <a:spcBef>
                <a:spcPts val="859"/>
              </a:spcBef>
              <a:spcAft>
                <a:spcPts val="0"/>
              </a:spcAft>
              <a:buSzPts val="1295"/>
              <a:buChar char="•"/>
            </a:pPr>
            <a:r>
              <a:rPr lang="en-US" sz="2000"/>
              <a:t>Find One or A Set of Model Forms that would be Conducive to Predicting Car Prices</a:t>
            </a:r>
            <a:endParaRPr sz="2000"/>
          </a:p>
          <a:p>
            <a:pPr indent="-285750" lvl="2" marL="1200150" rtl="0" algn="l">
              <a:lnSpc>
                <a:spcPct val="70000"/>
              </a:lnSpc>
              <a:spcBef>
                <a:spcPts val="859"/>
              </a:spcBef>
              <a:spcAft>
                <a:spcPts val="0"/>
              </a:spcAft>
              <a:buSzPts val="1295"/>
              <a:buChar char="•"/>
            </a:pPr>
            <a:r>
              <a:rPr lang="en-US" sz="2000"/>
              <a:t>Find Out If Regions and Other Demographic Data Made a Material Difference in Car Listing Price</a:t>
            </a:r>
            <a:endParaRPr sz="2000"/>
          </a:p>
          <a:p>
            <a:pPr indent="-203517" lvl="2" marL="1200150" rtl="0" algn="l">
              <a:lnSpc>
                <a:spcPct val="70000"/>
              </a:lnSpc>
              <a:spcBef>
                <a:spcPts val="859"/>
              </a:spcBef>
              <a:spcAft>
                <a:spcPts val="0"/>
              </a:spcAft>
              <a:buSzPts val="1295"/>
              <a:buNone/>
            </a:pPr>
            <a:r>
              <a:t/>
            </a:r>
            <a:endParaRPr sz="2000"/>
          </a:p>
          <a:p>
            <a:pPr indent="-285750" lvl="0" marL="285750" rtl="0" algn="l">
              <a:lnSpc>
                <a:spcPct val="70000"/>
              </a:lnSpc>
              <a:spcBef>
                <a:spcPts val="859"/>
              </a:spcBef>
              <a:spcAft>
                <a:spcPts val="0"/>
              </a:spcAft>
              <a:buSzPts val="1295"/>
              <a:buChar char="•"/>
            </a:pPr>
            <a:r>
              <a:rPr lang="en-US"/>
              <a:t>Suggested Target</a:t>
            </a:r>
            <a:endParaRPr/>
          </a:p>
          <a:p>
            <a:pPr indent="-285750" lvl="1" marL="742950" rtl="0" algn="l">
              <a:lnSpc>
                <a:spcPct val="70000"/>
              </a:lnSpc>
              <a:spcBef>
                <a:spcPts val="859"/>
              </a:spcBef>
              <a:spcAft>
                <a:spcPts val="0"/>
              </a:spcAft>
              <a:buSzPts val="1295"/>
              <a:buChar char="•"/>
            </a:pPr>
            <a:r>
              <a:rPr lang="en-US" sz="2000"/>
              <a:t>Price Prediction  App</a:t>
            </a:r>
            <a:endParaRPr sz="2000"/>
          </a:p>
          <a:p>
            <a:pPr indent="-203516" lvl="0" marL="285750" rtl="0" algn="l">
              <a:lnSpc>
                <a:spcPct val="70000"/>
              </a:lnSpc>
              <a:spcBef>
                <a:spcPts val="859"/>
              </a:spcBef>
              <a:spcAft>
                <a:spcPts val="0"/>
              </a:spcAft>
              <a:buSzPts val="1295"/>
              <a:buNone/>
            </a:pPr>
            <a:r>
              <a:t/>
            </a:r>
            <a:endParaRPr/>
          </a:p>
          <a:p>
            <a:pPr indent="-285750" lvl="0" marL="285750" rtl="0" algn="l">
              <a:lnSpc>
                <a:spcPct val="70000"/>
              </a:lnSpc>
              <a:spcBef>
                <a:spcPts val="859"/>
              </a:spcBef>
              <a:spcAft>
                <a:spcPts val="0"/>
              </a:spcAft>
              <a:buSzPts val="1295"/>
              <a:buChar char="•"/>
            </a:pPr>
            <a:r>
              <a:rPr lang="en-US"/>
              <a:t>Actual Target – Jupyter Widget to show Integral components of the Solution</a:t>
            </a:r>
            <a:endParaRPr/>
          </a:p>
          <a:p>
            <a:pPr indent="-285750" lvl="1" marL="742950" rtl="0" algn="l">
              <a:lnSpc>
                <a:spcPct val="70000"/>
              </a:lnSpc>
              <a:spcBef>
                <a:spcPts val="859"/>
              </a:spcBef>
              <a:spcAft>
                <a:spcPts val="0"/>
              </a:spcAft>
              <a:buSzPts val="1295"/>
              <a:buChar char="•"/>
            </a:pPr>
            <a:r>
              <a:rPr lang="en-US" sz="2000"/>
              <a:t>Demonstrate underlying abilities of possible app</a:t>
            </a:r>
            <a:endParaRPr sz="20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p:txBody>
      </p:sp>
      <p:pic>
        <p:nvPicPr>
          <p:cNvPr id="144" name="Google Shape;144;p21"/>
          <p:cNvPicPr preferRelativeResize="0"/>
          <p:nvPr/>
        </p:nvPicPr>
        <p:blipFill rotWithShape="1">
          <a:blip r:embed="rId4">
            <a:alphaModFix/>
          </a:blip>
          <a:srcRect b="0" l="33703" r="40929" t="0"/>
          <a:stretch/>
        </p:blipFill>
        <p:spPr>
          <a:xfrm>
            <a:off x="7994456" y="4705"/>
            <a:ext cx="4272094" cy="684859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0" y="0"/>
            <a:ext cx="12190413" cy="165967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Random Forest Regressor </a:t>
            </a:r>
            <a:br>
              <a:rPr lang="en-US"/>
            </a:br>
            <a:r>
              <a:rPr lang="en-US"/>
              <a:t>and </a:t>
            </a:r>
            <a:br>
              <a:rPr lang="en-US"/>
            </a:br>
            <a:r>
              <a:rPr lang="en-US"/>
              <a:t>Gradient Boosting Regressor</a:t>
            </a:r>
            <a:endParaRPr/>
          </a:p>
        </p:txBody>
      </p:sp>
      <p:pic>
        <p:nvPicPr>
          <p:cNvPr descr="A screenshot of a cell phone &#10; &#10;Description automatically generated" id="457" name="Google Shape;457;p48"/>
          <p:cNvPicPr preferRelativeResize="0"/>
          <p:nvPr/>
        </p:nvPicPr>
        <p:blipFill rotWithShape="1">
          <a:blip r:embed="rId3">
            <a:alphaModFix/>
          </a:blip>
          <a:srcRect b="0" l="0" r="0" t="0"/>
          <a:stretch/>
        </p:blipFill>
        <p:spPr>
          <a:xfrm>
            <a:off x="0" y="1659673"/>
            <a:ext cx="12192000" cy="49176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1141413" y="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CONCLUSIONS</a:t>
            </a:r>
            <a:endParaRPr/>
          </a:p>
        </p:txBody>
      </p:sp>
      <p:sp>
        <p:nvSpPr>
          <p:cNvPr id="463" name="Google Shape;463;p49"/>
          <p:cNvSpPr txBox="1"/>
          <p:nvPr>
            <p:ph idx="1" type="body"/>
          </p:nvPr>
        </p:nvSpPr>
        <p:spPr>
          <a:xfrm>
            <a:off x="1222700" y="1432875"/>
            <a:ext cx="9906000" cy="4977900"/>
          </a:xfrm>
          <a:prstGeom prst="rect">
            <a:avLst/>
          </a:prstGeom>
          <a:noFill/>
          <a:ln>
            <a:noFill/>
          </a:ln>
        </p:spPr>
        <p:txBody>
          <a:bodyPr anchorCtr="0" anchor="ctr" bIns="45700" lIns="91425" spcFirstLastPara="1" rIns="91425" wrap="square" tIns="45700">
            <a:noAutofit/>
          </a:bodyPr>
          <a:lstStyle/>
          <a:p>
            <a:pPr indent="-285750" lvl="1" marL="742950" rtl="0" algn="l">
              <a:lnSpc>
                <a:spcPct val="100000"/>
              </a:lnSpc>
              <a:spcBef>
                <a:spcPts val="0"/>
              </a:spcBef>
              <a:spcAft>
                <a:spcPts val="0"/>
              </a:spcAft>
              <a:buSzPts val="2880"/>
              <a:buFont typeface="Noto Sans Symbols"/>
              <a:buChar char="❖"/>
            </a:pPr>
            <a:r>
              <a:rPr lang="en-US" cap="none"/>
              <a:t>Data analysis indicates that a listing’s location has a smaller impact on price compared to the vehicle’s other features, such as age and mileage, however regional trends in prices do still exist.</a:t>
            </a:r>
            <a:endParaRPr cap="none"/>
          </a:p>
          <a:p>
            <a:pPr indent="0" lvl="0" marL="914400" rtl="0" algn="l">
              <a:lnSpc>
                <a:spcPct val="100000"/>
              </a:lnSpc>
              <a:spcBef>
                <a:spcPts val="0"/>
              </a:spcBef>
              <a:spcAft>
                <a:spcPts val="0"/>
              </a:spcAft>
              <a:buSzPts val="1800"/>
              <a:buNone/>
            </a:pPr>
            <a:r>
              <a:t/>
            </a:r>
            <a:endParaRPr cap="none"/>
          </a:p>
          <a:p>
            <a:pPr indent="-285750" lvl="1" marL="742950" rtl="0" algn="l">
              <a:lnSpc>
                <a:spcPct val="100000"/>
              </a:lnSpc>
              <a:spcBef>
                <a:spcPts val="0"/>
              </a:spcBef>
              <a:spcAft>
                <a:spcPts val="0"/>
              </a:spcAft>
              <a:buSzPts val="2880"/>
              <a:buFont typeface="Noto Sans Symbols"/>
              <a:buChar char="❖"/>
            </a:pPr>
            <a:r>
              <a:rPr lang="en-US" cap="none"/>
              <a:t>The biggest regional impact on price is population and urbanization, causing the rural MidWest states to have the highest price, and the NorthEastern states the lowest price.</a:t>
            </a:r>
            <a:endParaRPr/>
          </a:p>
          <a:p>
            <a:pPr indent="0" lvl="0" marL="0" rtl="0" algn="l">
              <a:lnSpc>
                <a:spcPct val="100000"/>
              </a:lnSpc>
              <a:spcBef>
                <a:spcPts val="0"/>
              </a:spcBef>
              <a:spcAft>
                <a:spcPts val="0"/>
              </a:spcAft>
              <a:buClr>
                <a:schemeClr val="lt1"/>
              </a:buClr>
              <a:buSzPts val="2880"/>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Random Forest Regressor is our best performing model overall, largely thanks to the number of non-linear features causing a decrease in Linear Regression performance.</a:t>
            </a:r>
            <a:endParaRPr/>
          </a:p>
          <a:p>
            <a:pPr indent="-102870" lvl="0" marL="285750" rtl="0" algn="l">
              <a:lnSpc>
                <a:spcPct val="100000"/>
              </a:lnSpc>
              <a:spcBef>
                <a:spcPts val="0"/>
              </a:spcBef>
              <a:spcAft>
                <a:spcPts val="0"/>
              </a:spcAft>
              <a:buClr>
                <a:schemeClr val="lt1"/>
              </a:buClr>
              <a:buSzPts val="2880"/>
              <a:buFont typeface="Noto Sans Symbols"/>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Reducing feature dimensionality using LASSO and Ridge regularization models. Reduces the risk of model overfitting.</a:t>
            </a:r>
            <a:endParaRPr cap="none"/>
          </a:p>
          <a:p>
            <a:pPr indent="0" lvl="0" marL="0" rtl="0" algn="l">
              <a:lnSpc>
                <a:spcPct val="100000"/>
              </a:lnSpc>
              <a:spcBef>
                <a:spcPts val="0"/>
              </a:spcBef>
              <a:spcAft>
                <a:spcPts val="0"/>
              </a:spcAft>
              <a:buSzPts val="1800"/>
              <a:buNone/>
            </a:pPr>
            <a:r>
              <a:t/>
            </a:r>
            <a:endParaRPr sz="1800"/>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THE NEXT STEPS</a:t>
            </a:r>
            <a:endParaRPr/>
          </a:p>
        </p:txBody>
      </p:sp>
      <p:sp>
        <p:nvSpPr>
          <p:cNvPr id="469" name="Google Shape;469;p50"/>
          <p:cNvSpPr txBox="1"/>
          <p:nvPr>
            <p:ph idx="1" type="body"/>
          </p:nvPr>
        </p:nvSpPr>
        <p:spPr>
          <a:xfrm>
            <a:off x="1222693" y="1866899"/>
            <a:ext cx="9906000" cy="3124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80"/>
              <a:buNone/>
            </a:pPr>
            <a:r>
              <a:t/>
            </a:r>
            <a:endParaRPr sz="1800" cap="none"/>
          </a:p>
          <a:p>
            <a:pPr indent="0" lvl="0" marL="0" rtl="0" algn="l">
              <a:lnSpc>
                <a:spcPct val="100000"/>
              </a:lnSpc>
              <a:spcBef>
                <a:spcPts val="0"/>
              </a:spcBef>
              <a:spcAft>
                <a:spcPts val="0"/>
              </a:spcAft>
              <a:buSzPts val="2880"/>
              <a:buNone/>
            </a:pPr>
            <a:r>
              <a:t/>
            </a:r>
            <a:endParaRPr sz="1800" cap="none"/>
          </a:p>
          <a:p>
            <a:pPr indent="-342900" lvl="0" marL="457200" rtl="0" algn="l">
              <a:lnSpc>
                <a:spcPct val="100000"/>
              </a:lnSpc>
              <a:spcBef>
                <a:spcPts val="0"/>
              </a:spcBef>
              <a:spcAft>
                <a:spcPts val="0"/>
              </a:spcAft>
              <a:buSzPts val="1800"/>
              <a:buChar char="•"/>
            </a:pPr>
            <a:r>
              <a:rPr lang="en-US" sz="1800" cap="none"/>
              <a:t>Write individual models for each vehicle type and then use Bagging Regressor to aggregate their individual predictions (either by voting or by averaging) to form a final prediction and compare that to the universal RFR.</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Expand the data set and use it to explore seasonal price fluctuations.</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Establish and streamline a pipeline to ingest new data and integrate it into the model.</a:t>
            </a:r>
            <a:endParaRPr sz="1800" cap="none"/>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4800"/>
              <a:t>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1143001" y="589279"/>
            <a:ext cx="9905998" cy="11154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US"/>
              <a:t>ARCHITECTURE </a:t>
            </a:r>
            <a:br>
              <a:rPr lang="en-US"/>
            </a:br>
            <a:br>
              <a:rPr lang="en-US"/>
            </a:br>
            <a:r>
              <a:rPr lang="en-US" sz="2000"/>
              <a:t>DATA SCIENCE WORKFLOW</a:t>
            </a:r>
            <a:endParaRPr sz="2000"/>
          </a:p>
        </p:txBody>
      </p:sp>
      <p:grpSp>
        <p:nvGrpSpPr>
          <p:cNvPr id="150" name="Google Shape;150;p22"/>
          <p:cNvGrpSpPr/>
          <p:nvPr/>
        </p:nvGrpSpPr>
        <p:grpSpPr>
          <a:xfrm>
            <a:off x="1143001" y="1862849"/>
            <a:ext cx="9958311" cy="4273791"/>
            <a:chOff x="104472" y="83655"/>
            <a:chExt cx="9881556" cy="3878745"/>
          </a:xfrm>
        </p:grpSpPr>
        <p:sp>
          <p:nvSpPr>
            <p:cNvPr id="151" name="Google Shape;151;p22"/>
            <p:cNvSpPr/>
            <p:nvPr/>
          </p:nvSpPr>
          <p:spPr>
            <a:xfrm>
              <a:off x="7985987" y="459528"/>
              <a:ext cx="1815540" cy="1815838"/>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8045893" y="520066"/>
              <a:ext cx="1694762" cy="1694760"/>
            </a:xfrm>
            <a:prstGeom prst="ellipse">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8288416"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Visualizations</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804589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txBox="1"/>
            <p:nvPr/>
          </p:nvSpPr>
          <p:spPr>
            <a:xfrm>
              <a:off x="8291266" y="2308821"/>
              <a:ext cx="1694762" cy="1183810"/>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Seaborn</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Matplotlib</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YellowBrick</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Plotly</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Jupyter Widgets</a:t>
              </a:r>
              <a:endParaRPr b="0" i="0" sz="1200" u="none" cap="none" strike="noStrike">
                <a:solidFill>
                  <a:schemeClr val="lt1"/>
                </a:solidFill>
                <a:latin typeface="Century Gothic"/>
                <a:ea typeface="Century Gothic"/>
                <a:cs typeface="Century Gothic"/>
                <a:sym typeface="Century Gothic"/>
              </a:endParaRPr>
            </a:p>
          </p:txBody>
        </p:sp>
        <p:sp>
          <p:nvSpPr>
            <p:cNvPr id="156" name="Google Shape;156;p22"/>
            <p:cNvSpPr/>
            <p:nvPr/>
          </p:nvSpPr>
          <p:spPr>
            <a:xfrm rot="2700000">
              <a:off x="6108712" y="459622"/>
              <a:ext cx="1815330" cy="1815330"/>
            </a:xfrm>
            <a:prstGeom prst="teardrop">
              <a:avLst>
                <a:gd fmla="val 100000" name="adj"/>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6170446" y="520066"/>
              <a:ext cx="1694762" cy="1694760"/>
            </a:xfrm>
            <a:prstGeom prst="ellipse">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nvSpPr>
          <p:spPr>
            <a:xfrm>
              <a:off x="6412003"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Analyses and Modeling</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7044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6608274" y="2318716"/>
              <a:ext cx="1694762" cy="1643684"/>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Scikit-learn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Linear Regression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Random Forest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Gradient Boost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LASSO</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Ridge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Elastic Net</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Knearest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Pipeline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Cross Validate</a:t>
              </a:r>
              <a:br>
                <a:rPr b="0" i="0" lang="en-US" sz="1200" u="none" cap="none" strike="noStrike">
                  <a:solidFill>
                    <a:schemeClr val="lt1"/>
                  </a:solidFill>
                  <a:latin typeface="Century Gothic"/>
                  <a:ea typeface="Century Gothic"/>
                  <a:cs typeface="Century Gothic"/>
                  <a:sym typeface="Century Gothic"/>
                </a:rPr>
              </a:br>
              <a:endParaRPr b="0" i="0" sz="1200" u="none" cap="none" strike="noStrike">
                <a:solidFill>
                  <a:srgbClr val="000000"/>
                </a:solidFill>
                <a:latin typeface="Arial"/>
                <a:ea typeface="Arial"/>
                <a:cs typeface="Arial"/>
                <a:sym typeface="Arial"/>
              </a:endParaRPr>
            </a:p>
          </p:txBody>
        </p:sp>
        <p:sp>
          <p:nvSpPr>
            <p:cNvPr id="161" name="Google Shape;161;p22"/>
            <p:cNvSpPr/>
            <p:nvPr/>
          </p:nvSpPr>
          <p:spPr>
            <a:xfrm rot="2700000">
              <a:off x="4233265" y="459622"/>
              <a:ext cx="1815330" cy="1815330"/>
            </a:xfrm>
            <a:prstGeom prst="teardrop">
              <a:avLst>
                <a:gd fmla="val 100000" name="adj"/>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4294033" y="520066"/>
              <a:ext cx="1694762" cy="1694760"/>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txBox="1"/>
            <p:nvPr/>
          </p:nvSpPr>
          <p:spPr>
            <a:xfrm>
              <a:off x="453558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Wrangling</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429403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txBox="1"/>
            <p:nvPr/>
          </p:nvSpPr>
          <p:spPr>
            <a:xfrm>
              <a:off x="4813150" y="2318716"/>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Pandas</a:t>
              </a:r>
              <a:endParaRPr b="0" i="0" sz="1200" u="none" cap="none" strike="noStrike">
                <a:solidFill>
                  <a:srgbClr val="000000"/>
                </a:solidFill>
                <a:latin typeface="Arial"/>
                <a:ea typeface="Arial"/>
                <a:cs typeface="Arial"/>
                <a:sym typeface="Arial"/>
              </a:endParaRPr>
            </a:p>
            <a:p>
              <a:pPr indent="-57150" lvl="0"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SQLITE 3</a:t>
              </a:r>
              <a:endParaRPr b="0" i="0" sz="1200" u="none" cap="none" strike="noStrike">
                <a:solidFill>
                  <a:srgbClr val="000000"/>
                </a:solidFill>
                <a:latin typeface="Arial"/>
                <a:ea typeface="Arial"/>
                <a:cs typeface="Arial"/>
                <a:sym typeface="Arial"/>
              </a:endParaRPr>
            </a:p>
          </p:txBody>
        </p:sp>
        <p:sp>
          <p:nvSpPr>
            <p:cNvPr id="166" name="Google Shape;166;p22"/>
            <p:cNvSpPr/>
            <p:nvPr/>
          </p:nvSpPr>
          <p:spPr>
            <a:xfrm rot="2700000">
              <a:off x="2356852" y="459622"/>
              <a:ext cx="1815330" cy="1815330"/>
            </a:xfrm>
            <a:prstGeom prst="teardrop">
              <a:avLst>
                <a:gd fmla="val 100000" name="adj"/>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a:off x="2417619" y="520066"/>
              <a:ext cx="1694762" cy="1694760"/>
            </a:xfrm>
            <a:prstGeom prst="ellipse">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txBox="1"/>
            <p:nvPr/>
          </p:nvSpPr>
          <p:spPr>
            <a:xfrm>
              <a:off x="2660142"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ingestion methods varied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2417619"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txBox="1"/>
            <p:nvPr/>
          </p:nvSpPr>
          <p:spPr>
            <a:xfrm>
              <a:off x="2786719" y="2336591"/>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Original Worm Storage – AWS S3</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Current Worm Storage SQLITE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ease of use with  pandas and Scikit-learn was the Important Factor</a:t>
              </a:r>
              <a:endParaRPr b="0" i="0" sz="1200" u="none" cap="none" strike="noStrike">
                <a:solidFill>
                  <a:srgbClr val="000000"/>
                </a:solidFill>
                <a:latin typeface="Arial"/>
                <a:ea typeface="Arial"/>
                <a:cs typeface="Arial"/>
                <a:sym typeface="Arial"/>
              </a:endParaRPr>
            </a:p>
          </p:txBody>
        </p:sp>
        <p:sp>
          <p:nvSpPr>
            <p:cNvPr id="171" name="Google Shape;171;p22"/>
            <p:cNvSpPr/>
            <p:nvPr/>
          </p:nvSpPr>
          <p:spPr>
            <a:xfrm rot="2700000">
              <a:off x="480439" y="459622"/>
              <a:ext cx="1815330" cy="1815330"/>
            </a:xfrm>
            <a:prstGeom prst="teardrop">
              <a:avLst>
                <a:gd fmla="val 100000" name="adj"/>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2"/>
            <p:cNvSpPr/>
            <p:nvPr/>
          </p:nvSpPr>
          <p:spPr>
            <a:xfrm>
              <a:off x="541206" y="520066"/>
              <a:ext cx="1694762" cy="1694760"/>
            </a:xfrm>
            <a:prstGeom prst="ellipse">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txBox="1"/>
            <p:nvPr/>
          </p:nvSpPr>
          <p:spPr>
            <a:xfrm>
              <a:off x="78372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Pre-Trimmed Dataset from Market Check API</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54120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txBox="1"/>
            <p:nvPr/>
          </p:nvSpPr>
          <p:spPr>
            <a:xfrm>
              <a:off x="845061" y="2350487"/>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Given to us upon request</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643191" y="609600"/>
            <a:ext cx="6573685" cy="80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SOURCES</a:t>
            </a:r>
            <a:endParaRPr/>
          </a:p>
        </p:txBody>
      </p:sp>
      <p:sp>
        <p:nvSpPr>
          <p:cNvPr id="181" name="Google Shape;181;p23"/>
          <p:cNvSpPr txBox="1"/>
          <p:nvPr>
            <p:ph idx="1" type="body"/>
          </p:nvPr>
        </p:nvSpPr>
        <p:spPr>
          <a:xfrm>
            <a:off x="643191" y="1463665"/>
            <a:ext cx="7566000" cy="48363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500"/>
              <a:buChar char="•"/>
            </a:pPr>
            <a:r>
              <a:rPr b="1" lang="en-US"/>
              <a:t>Marketcheck </a:t>
            </a:r>
            <a:r>
              <a:rPr lang="en-US"/>
              <a:t>API provides access to New, Used and Certified cars inventory for all car dealers in USA and Canada</a:t>
            </a:r>
            <a:endParaRPr/>
          </a:p>
          <a:p>
            <a:pPr indent="0" lvl="0" marL="0" rtl="0" algn="l">
              <a:lnSpc>
                <a:spcPct val="90000"/>
              </a:lnSpc>
              <a:spcBef>
                <a:spcPts val="0"/>
              </a:spcBef>
              <a:spcAft>
                <a:spcPts val="0"/>
              </a:spcAft>
              <a:buSzPts val="1500"/>
              <a:buNone/>
            </a:pPr>
            <a:r>
              <a:t/>
            </a:r>
            <a:endParaRPr/>
          </a:p>
          <a:p>
            <a:pPr indent="-285750" lvl="1" marL="742950" rtl="0" algn="l">
              <a:lnSpc>
                <a:spcPct val="90000"/>
              </a:lnSpc>
              <a:spcBef>
                <a:spcPts val="900"/>
              </a:spcBef>
              <a:spcAft>
                <a:spcPts val="0"/>
              </a:spcAft>
              <a:buSzPts val="1500"/>
              <a:buChar char="•"/>
            </a:pPr>
            <a:r>
              <a:rPr lang="en-US" sz="2000"/>
              <a:t>Inventories include new, used &amp; certified listings gathered from over 52k dealerships across the US and Canada</a:t>
            </a:r>
            <a:endParaRPr/>
          </a:p>
          <a:p>
            <a:pPr indent="0" lvl="1" marL="45720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On an average There are about 6.2M searchable listings (about 2.2M unique VINs) for Used &amp; Certified cars from all over USA. Data includes car features like make, model, trim, color, mileage, Year and so on</a:t>
            </a:r>
            <a:endParaRPr/>
          </a:p>
          <a:p>
            <a:pPr indent="-190500" lvl="1" marL="74295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The active inventory set available on target websites is refreshed once every 24 hours. All websites are tracked for changes to the inventory and only those listings that have changes published are crawled afresh</a:t>
            </a:r>
            <a:endParaRPr/>
          </a:p>
          <a:p>
            <a:pPr indent="-190500" lvl="1" marL="742950" rtl="0" algn="l">
              <a:lnSpc>
                <a:spcPct val="90000"/>
              </a:lnSpc>
              <a:spcBef>
                <a:spcPts val="900"/>
              </a:spcBef>
              <a:spcAft>
                <a:spcPts val="0"/>
              </a:spcAft>
              <a:buSzPts val="1500"/>
              <a:buNone/>
            </a:pPr>
            <a:r>
              <a:t/>
            </a:r>
            <a:endParaRPr sz="2000"/>
          </a:p>
          <a:p>
            <a:pPr indent="-190500" lvl="0" marL="285750" rtl="0" algn="l">
              <a:lnSpc>
                <a:spcPct val="90000"/>
              </a:lnSpc>
              <a:spcBef>
                <a:spcPts val="900"/>
              </a:spcBef>
              <a:spcAft>
                <a:spcPts val="0"/>
              </a:spcAft>
              <a:buSzPts val="1500"/>
              <a:buNone/>
            </a:pPr>
            <a:r>
              <a:t/>
            </a:r>
            <a:endParaRPr/>
          </a:p>
        </p:txBody>
      </p:sp>
      <p:pic>
        <p:nvPicPr>
          <p:cNvPr id="182" name="Google Shape;182;p23"/>
          <p:cNvPicPr preferRelativeResize="0"/>
          <p:nvPr/>
        </p:nvPicPr>
        <p:blipFill rotWithShape="1">
          <a:blip r:embed="rId4">
            <a:alphaModFix/>
          </a:blip>
          <a:srcRect b="0" l="0" r="0" t="0"/>
          <a:stretch/>
        </p:blipFill>
        <p:spPr>
          <a:xfrm>
            <a:off x="8414881" y="2514600"/>
            <a:ext cx="3429000" cy="184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Century Gothic"/>
              <a:buNone/>
            </a:pPr>
            <a:r>
              <a:rPr lang="en-US"/>
              <a:t>DATA SOURCES</a:t>
            </a:r>
            <a:endParaRPr/>
          </a:p>
        </p:txBody>
      </p:sp>
      <p:sp>
        <p:nvSpPr>
          <p:cNvPr id="188" name="Google Shape;188;p24"/>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89" name="Google Shape;189;p24"/>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190" name="Google Shape;190;p24"/>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91" name="Google Shape;191;p24"/>
          <p:cNvGrpSpPr/>
          <p:nvPr/>
        </p:nvGrpSpPr>
        <p:grpSpPr>
          <a:xfrm>
            <a:off x="5054375" y="969963"/>
            <a:ext cx="6467774" cy="5267045"/>
            <a:chOff x="0" y="4764"/>
            <a:chExt cx="6467774" cy="5267045"/>
          </a:xfrm>
        </p:grpSpPr>
        <p:sp>
          <p:nvSpPr>
            <p:cNvPr id="192" name="Google Shape;192;p24"/>
            <p:cNvSpPr/>
            <p:nvPr/>
          </p:nvSpPr>
          <p:spPr>
            <a:xfrm>
              <a:off x="0" y="4764"/>
              <a:ext cx="6467774" cy="1108851"/>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335427" y="254255"/>
              <a:ext cx="609868" cy="60986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1280723" y="4764"/>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1280723" y="4764"/>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Regions</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4191222" y="4764"/>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txBox="1"/>
            <p:nvPr/>
          </p:nvSpPr>
          <p:spPr>
            <a:xfrm>
              <a:off x="4059602" y="75877"/>
              <a:ext cx="2275299" cy="1029214"/>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Loose Boundaries:</a:t>
              </a:r>
              <a:endParaRPr/>
            </a:p>
            <a:p>
              <a:pPr indent="0" lvl="0" marL="0" marR="0" rtl="0" algn="l">
                <a:lnSpc>
                  <a:spcPct val="90000"/>
                </a:lnSpc>
                <a:spcBef>
                  <a:spcPts val="0"/>
                </a:spcBef>
                <a:spcAft>
                  <a:spcPts val="0"/>
                </a:spcAft>
                <a:buClr>
                  <a:schemeClr val="lt1"/>
                </a:buClr>
                <a:buSzPts val="1100"/>
                <a:buFont typeface="Century Gothic"/>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Based on Weather and Geographic Location</a:t>
              </a:r>
              <a:endParaRPr b="0" i="0" sz="1200" u="none" cap="none" strike="noStrike">
                <a:solidFill>
                  <a:srgbClr val="000000"/>
                </a:solidFill>
                <a:latin typeface="Arial"/>
                <a:ea typeface="Arial"/>
                <a:cs typeface="Arial"/>
                <a:sym typeface="Arial"/>
              </a:endParaRPr>
            </a:p>
          </p:txBody>
        </p:sp>
        <p:sp>
          <p:nvSpPr>
            <p:cNvPr id="198" name="Google Shape;198;p24"/>
            <p:cNvSpPr/>
            <p:nvPr/>
          </p:nvSpPr>
          <p:spPr>
            <a:xfrm>
              <a:off x="0" y="1390829"/>
              <a:ext cx="6467774" cy="1108851"/>
            </a:xfrm>
            <a:prstGeom prst="roundRect">
              <a:avLst>
                <a:gd fmla="val 10000" name="adj"/>
              </a:avLst>
            </a:prstGeom>
            <a:solidFill>
              <a:srgbClr val="DAC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a:off x="335427" y="1640320"/>
              <a:ext cx="609868" cy="60986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1280723" y="1390829"/>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txBox="1"/>
            <p:nvPr/>
          </p:nvSpPr>
          <p:spPr>
            <a:xfrm>
              <a:off x="1280723" y="1390829"/>
              <a:ext cx="51857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Age</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0" y="2776893"/>
              <a:ext cx="6467774" cy="1108851"/>
            </a:xfrm>
            <a:prstGeom prst="roundRect">
              <a:avLst>
                <a:gd fmla="val 10000" name="adj"/>
              </a:avLst>
            </a:prstGeom>
            <a:solidFill>
              <a:srgbClr val="E7B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335427" y="3026385"/>
              <a:ext cx="609868" cy="60986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a:off x="1280723" y="2776893"/>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txBox="1"/>
            <p:nvPr/>
          </p:nvSpPr>
          <p:spPr>
            <a:xfrm>
              <a:off x="1280723" y="2776893"/>
              <a:ext cx="1726336"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Zip Codes and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County List</a:t>
              </a:r>
              <a:endParaRPr b="0" i="0" sz="2400" u="none" cap="none" strike="noStrike">
                <a:solidFill>
                  <a:srgbClr val="000000"/>
                </a:solidFill>
                <a:latin typeface="Arial"/>
                <a:ea typeface="Arial"/>
                <a:cs typeface="Arial"/>
                <a:sym typeface="Arial"/>
              </a:endParaRPr>
            </a:p>
          </p:txBody>
        </p:sp>
        <p:sp>
          <p:nvSpPr>
            <p:cNvPr id="206" name="Google Shape;206;p24"/>
            <p:cNvSpPr/>
            <p:nvPr/>
          </p:nvSpPr>
          <p:spPr>
            <a:xfrm>
              <a:off x="0" y="4162958"/>
              <a:ext cx="6467774" cy="1108851"/>
            </a:xfrm>
            <a:prstGeom prst="roundRect">
              <a:avLst>
                <a:gd fmla="val 10000" name="adj"/>
              </a:avLst>
            </a:prstGeom>
            <a:solidFill>
              <a:srgbClr val="E79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a:off x="335427" y="4412450"/>
              <a:ext cx="609868" cy="609868"/>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1280723" y="4162958"/>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txBox="1"/>
            <p:nvPr/>
          </p:nvSpPr>
          <p:spPr>
            <a:xfrm>
              <a:off x="1280723" y="4162958"/>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Demographics</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a:off x="4191222" y="4162958"/>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txBox="1"/>
            <p:nvPr/>
          </p:nvSpPr>
          <p:spPr>
            <a:xfrm>
              <a:off x="4191222" y="4162958"/>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Per Capita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Household income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Family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Population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Number of households</a:t>
              </a:r>
              <a:endParaRPr b="0" i="0" sz="1200" u="none" cap="none" strike="noStrike">
                <a:solidFill>
                  <a:srgbClr val="000000"/>
                </a:solidFill>
                <a:latin typeface="Arial"/>
                <a:ea typeface="Arial"/>
                <a:cs typeface="Arial"/>
                <a:sym typeface="Arial"/>
              </a:endParaRPr>
            </a:p>
          </p:txBody>
        </p:sp>
      </p:grpSp>
      <p:sp>
        <p:nvSpPr>
          <p:cNvPr id="212" name="Google Shape;212;p24"/>
          <p:cNvSpPr txBox="1"/>
          <p:nvPr/>
        </p:nvSpPr>
        <p:spPr>
          <a:xfrm>
            <a:off x="9245597" y="2320149"/>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Products are released the prior year so to reflect this shift we created an Age Column. Ie. 2017 = 2 (age)</a:t>
            </a:r>
            <a:endParaRPr b="0" i="0" sz="1200" u="none" cap="none" strike="noStrike">
              <a:solidFill>
                <a:srgbClr val="000000"/>
              </a:solidFill>
              <a:latin typeface="Arial"/>
              <a:ea typeface="Arial"/>
              <a:cs typeface="Arial"/>
              <a:sym typeface="Arial"/>
            </a:endParaRPr>
          </a:p>
        </p:txBody>
      </p:sp>
      <p:sp>
        <p:nvSpPr>
          <p:cNvPr id="213" name="Google Shape;213;p24"/>
          <p:cNvSpPr txBox="1"/>
          <p:nvPr/>
        </p:nvSpPr>
        <p:spPr>
          <a:xfrm>
            <a:off x="9245596" y="3769446"/>
            <a:ext cx="2324344"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Kept the data to 48 contiguous states and eliminated decommissioned zip codes.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3400"/>
              <a:t>DATA WRANGLING AND DAT</a:t>
            </a:r>
            <a:r>
              <a:rPr lang="en-US"/>
              <a:t>A</a:t>
            </a:r>
            <a:r>
              <a:rPr lang="en-US" sz="3400"/>
              <a:t> STORAGE</a:t>
            </a:r>
            <a:endParaRPr/>
          </a:p>
        </p:txBody>
      </p:sp>
      <p:sp>
        <p:nvSpPr>
          <p:cNvPr id="219" name="Google Shape;219;p25"/>
          <p:cNvSpPr/>
          <p:nvPr/>
        </p:nvSpPr>
        <p:spPr>
          <a:xfrm>
            <a:off x="4064146"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20" name="Google Shape;220;p25"/>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21" name="Google Shape;221;p25"/>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22" name="Google Shape;222;p25"/>
          <p:cNvGrpSpPr/>
          <p:nvPr/>
        </p:nvGrpSpPr>
        <p:grpSpPr>
          <a:xfrm>
            <a:off x="5145838" y="134425"/>
            <a:ext cx="5960295" cy="5640967"/>
            <a:chOff x="0" y="108298"/>
            <a:chExt cx="6104009" cy="3109841"/>
          </a:xfrm>
        </p:grpSpPr>
        <p:sp>
          <p:nvSpPr>
            <p:cNvPr id="223" name="Google Shape;223;p25"/>
            <p:cNvSpPr/>
            <p:nvPr/>
          </p:nvSpPr>
          <p:spPr>
            <a:xfrm>
              <a:off x="0" y="337963"/>
              <a:ext cx="6046132" cy="154079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txBox="1"/>
            <p:nvPr/>
          </p:nvSpPr>
          <p:spPr>
            <a:xfrm>
              <a:off x="57809" y="390447"/>
              <a:ext cx="6046200" cy="1488300"/>
            </a:xfrm>
            <a:prstGeom prst="rect">
              <a:avLst/>
            </a:prstGeom>
            <a:noFill/>
            <a:ln>
              <a:noFill/>
            </a:ln>
          </p:spPr>
          <p:txBody>
            <a:bodyPr anchorCtr="0" anchor="t" bIns="99550" lIns="469225" spcFirstLastPara="1" rIns="469225" wrap="square" tIns="291575">
              <a:noAutofit/>
            </a:bodyPr>
            <a:lstStyle/>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Initial File: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~3 Million instances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Joins: Zip Code, Regions, Age, National Household Income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Eliminate Duplicate Columns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Rename Where Appropriate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Makes with under 15k entries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price outliers, those under $5k and over $50k</a:t>
              </a:r>
              <a:endParaRPr sz="900">
                <a:latin typeface="Century Gothic"/>
                <a:ea typeface="Century Gothic"/>
                <a:cs typeface="Century Gothic"/>
                <a:sym typeface="Century Gothic"/>
              </a:endParaRPr>
            </a:p>
            <a:p>
              <a:pPr indent="0" lvl="0" marL="1371600" marR="0" rtl="0" algn="l">
                <a:lnSpc>
                  <a:spcPct val="90000"/>
                </a:lnSpc>
                <a:spcBef>
                  <a:spcPts val="210"/>
                </a:spcBef>
                <a:spcAft>
                  <a:spcPts val="0"/>
                </a:spcAft>
                <a:buNone/>
              </a:pPr>
              <a:r>
                <a:t/>
              </a:r>
              <a:endParaRPr sz="900">
                <a:latin typeface="Century Gothic"/>
                <a:ea typeface="Century Gothic"/>
                <a:cs typeface="Century Gothic"/>
                <a:sym typeface="Century Gothic"/>
              </a:endParaRPr>
            </a:p>
            <a:p>
              <a:pPr indent="0" lvl="0" marL="0" marR="0" rtl="0" algn="l">
                <a:lnSpc>
                  <a:spcPct val="90000"/>
                </a:lnSpc>
                <a:spcBef>
                  <a:spcPts val="210"/>
                </a:spcBef>
                <a:spcAft>
                  <a:spcPts val="0"/>
                </a:spcAft>
                <a:buClr>
                  <a:srgbClr val="000000"/>
                </a:buClr>
                <a:buSzPts val="1400"/>
                <a:buFont typeface="Arial"/>
                <a:buNone/>
              </a:pPr>
              <a:r>
                <a:rPr b="1" i="0" lang="en-US" sz="1400" u="sng" cap="none" strike="noStrike">
                  <a:solidFill>
                    <a:srgbClr val="000000"/>
                  </a:solidFill>
                  <a:latin typeface="Century Gothic"/>
                  <a:ea typeface="Century Gothic"/>
                  <a:cs typeface="Century Gothic"/>
                  <a:sym typeface="Century Gothic"/>
                </a:rPr>
                <a:t>Final data file – </a:t>
              </a:r>
              <a:r>
                <a:rPr b="1" i="0" lang="en-US" sz="2000" u="sng" cap="none" strike="noStrike">
                  <a:solidFill>
                    <a:srgbClr val="000000"/>
                  </a:solidFill>
                  <a:latin typeface="Century Gothic"/>
                  <a:ea typeface="Century Gothic"/>
                  <a:cs typeface="Century Gothic"/>
                  <a:sym typeface="Century Gothic"/>
                </a:rPr>
                <a:t>1.3</a:t>
              </a:r>
              <a:r>
                <a:rPr b="1" i="0" lang="en-US" sz="1400" u="sng" cap="none" strike="noStrike">
                  <a:solidFill>
                    <a:srgbClr val="000000"/>
                  </a:solidFill>
                  <a:latin typeface="Century Gothic"/>
                  <a:ea typeface="Century Gothic"/>
                  <a:cs typeface="Century Gothic"/>
                  <a:sym typeface="Century Gothic"/>
                </a:rPr>
                <a:t> Million instances</a:t>
              </a:r>
              <a:endParaRPr b="1" i="0" sz="1400" u="sng" cap="none" strike="noStrike">
                <a:solidFill>
                  <a:srgbClr val="000000"/>
                </a:solidFill>
                <a:latin typeface="Arial"/>
                <a:ea typeface="Arial"/>
                <a:cs typeface="Arial"/>
                <a:sym typeface="Arial"/>
              </a:endParaRPr>
            </a:p>
          </p:txBody>
        </p:sp>
        <p:sp>
          <p:nvSpPr>
            <p:cNvPr id="225" name="Google Shape;225;p25"/>
            <p:cNvSpPr/>
            <p:nvPr/>
          </p:nvSpPr>
          <p:spPr>
            <a:xfrm>
              <a:off x="508996" y="131322"/>
              <a:ext cx="4232400" cy="41340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txBox="1"/>
            <p:nvPr/>
          </p:nvSpPr>
          <p:spPr>
            <a:xfrm>
              <a:off x="508996" y="108298"/>
              <a:ext cx="4191900" cy="37290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Ingestion of CSVs and Data Wrangling through Pandas</a:t>
              </a:r>
              <a:endParaRPr b="1" i="0" sz="2000" u="none" cap="none" strike="noStrike">
                <a:solidFill>
                  <a:srgbClr val="000000"/>
                </a:solidFill>
                <a:latin typeface="Arial"/>
                <a:ea typeface="Arial"/>
                <a:cs typeface="Arial"/>
                <a:sym typeface="Arial"/>
              </a:endParaRPr>
            </a:p>
          </p:txBody>
        </p:sp>
        <p:sp>
          <p:nvSpPr>
            <p:cNvPr id="227" name="Google Shape;227;p25"/>
            <p:cNvSpPr/>
            <p:nvPr/>
          </p:nvSpPr>
          <p:spPr>
            <a:xfrm>
              <a:off x="57839" y="2350098"/>
              <a:ext cx="6046132" cy="86804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5"/>
            <p:cNvSpPr txBox="1"/>
            <p:nvPr/>
          </p:nvSpPr>
          <p:spPr>
            <a:xfrm>
              <a:off x="0" y="2202154"/>
              <a:ext cx="6046132" cy="868041"/>
            </a:xfrm>
            <a:prstGeom prst="rect">
              <a:avLst/>
            </a:prstGeom>
            <a:noFill/>
            <a:ln>
              <a:noFill/>
            </a:ln>
          </p:spPr>
          <p:txBody>
            <a:bodyPr anchorCtr="0" anchor="t" bIns="99550" lIns="469225" spcFirstLastPara="1" rIns="469225" wrap="square" tIns="291575">
              <a:noAutofit/>
            </a:bodyPr>
            <a:lstStyle/>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Most of the Wrangling was handled through Pandas dataframes</a:t>
              </a:r>
              <a:endParaRPr b="0" i="0" sz="1400" u="none" cap="none" strike="noStrike">
                <a:solidFill>
                  <a:srgbClr val="000000"/>
                </a:solidFill>
                <a:latin typeface="Century Gothic"/>
                <a:ea typeface="Century Gothic"/>
                <a:cs typeface="Century Gothic"/>
                <a:sym typeface="Century Gothic"/>
              </a:endParaRPr>
            </a:p>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Found that we had the most Familiarity with this Package</a:t>
              </a:r>
              <a:endParaRPr b="0" i="0" sz="1400" u="none" cap="none" strike="noStrike">
                <a:solidFill>
                  <a:srgbClr val="000000"/>
                </a:solidFill>
                <a:latin typeface="Arial"/>
                <a:ea typeface="Arial"/>
                <a:cs typeface="Arial"/>
                <a:sym typeface="Arial"/>
              </a:endParaRPr>
            </a:p>
          </p:txBody>
        </p:sp>
        <p:sp>
          <p:nvSpPr>
            <p:cNvPr id="229" name="Google Shape;229;p25"/>
            <p:cNvSpPr/>
            <p:nvPr/>
          </p:nvSpPr>
          <p:spPr>
            <a:xfrm>
              <a:off x="412457" y="2026698"/>
              <a:ext cx="4232293" cy="41328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txBox="1"/>
            <p:nvPr/>
          </p:nvSpPr>
          <p:spPr>
            <a:xfrm>
              <a:off x="529171" y="2022784"/>
              <a:ext cx="4191943" cy="37293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Sqlite Db – Worm Storage</a:t>
              </a:r>
              <a:endParaRPr b="1" i="0" sz="20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6"/>
          <p:cNvSpPr txBox="1"/>
          <p:nvPr>
            <p:ph type="title"/>
          </p:nvPr>
        </p:nvSpPr>
        <p:spPr>
          <a:xfrm>
            <a:off x="8119869" y="643466"/>
            <a:ext cx="3144000" cy="557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entury Gothic"/>
              <a:buNone/>
            </a:pPr>
            <a:r>
              <a:rPr b="1" lang="en-US" sz="3600"/>
              <a:t>DATA WRANGLING </a:t>
            </a:r>
            <a:r>
              <a:rPr b="1" lang="en-US"/>
              <a:t>CHALLENGES</a:t>
            </a:r>
            <a:br>
              <a:rPr b="1" lang="en-US" sz="3600"/>
            </a:br>
            <a:endParaRPr sz="3600"/>
          </a:p>
        </p:txBody>
      </p:sp>
      <p:sp>
        <p:nvSpPr>
          <p:cNvPr id="236" name="Google Shape;236;p26"/>
          <p:cNvSpPr/>
          <p:nvPr/>
        </p:nvSpPr>
        <p:spPr>
          <a:xfrm>
            <a:off x="-626" y="-15673"/>
            <a:ext cx="75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26"/>
          <p:cNvSpPr/>
          <p:nvPr/>
        </p:nvSpPr>
        <p:spPr>
          <a:xfrm rot="-5400000">
            <a:off x="3908113"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38" name="Google Shape;238;p26"/>
          <p:cNvCxnSpPr/>
          <p:nvPr/>
        </p:nvCxnSpPr>
        <p:spPr>
          <a:xfrm rot="5400000">
            <a:off x="4150420" y="3429000"/>
            <a:ext cx="6858000" cy="0"/>
          </a:xfrm>
          <a:prstGeom prst="straightConnector1">
            <a:avLst/>
          </a:prstGeom>
          <a:solidFill>
            <a:srgbClr val="FFFFFF"/>
          </a:solidFill>
          <a:ln cap="flat" cmpd="sng" w="38100">
            <a:solidFill>
              <a:srgbClr val="363D46"/>
            </a:solidFill>
            <a:prstDash val="solid"/>
            <a:miter lim="800000"/>
            <a:headEnd len="sm" w="sm" type="none"/>
            <a:tailEnd len="sm" w="sm" type="none"/>
          </a:ln>
        </p:spPr>
      </p:cxnSp>
      <p:grpSp>
        <p:nvGrpSpPr>
          <p:cNvPr id="239" name="Google Shape;239;p26"/>
          <p:cNvGrpSpPr/>
          <p:nvPr/>
        </p:nvGrpSpPr>
        <p:grpSpPr>
          <a:xfrm>
            <a:off x="643467" y="643943"/>
            <a:ext cx="6243900" cy="5570005"/>
            <a:chOff x="0" y="476"/>
            <a:chExt cx="6243900" cy="5570005"/>
          </a:xfrm>
        </p:grpSpPr>
        <p:sp>
          <p:nvSpPr>
            <p:cNvPr id="240" name="Google Shape;240;p26"/>
            <p:cNvSpPr/>
            <p:nvPr/>
          </p:nvSpPr>
          <p:spPr>
            <a:xfrm>
              <a:off x="0" y="476"/>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1" name="Google Shape;241;p26"/>
            <p:cNvSpPr/>
            <p:nvPr/>
          </p:nvSpPr>
          <p:spPr>
            <a:xfrm>
              <a:off x="756880" y="476"/>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2" name="Google Shape;242;p26"/>
            <p:cNvSpPr txBox="1"/>
            <p:nvPr/>
          </p:nvSpPr>
          <p:spPr>
            <a:xfrm>
              <a:off x="756880" y="476"/>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Huge file, ~28 GB. First challenge was to figure out which field(s) were creating unnecessary bloat</a:t>
              </a:r>
              <a:endParaRPr b="0" i="0" sz="1600" u="none" cap="none" strike="noStrike">
                <a:solidFill>
                  <a:schemeClr val="lt1"/>
                </a:solidFill>
                <a:latin typeface="Century Gothic"/>
                <a:ea typeface="Century Gothic"/>
                <a:cs typeface="Century Gothic"/>
                <a:sym typeface="Century Gothic"/>
              </a:endParaRPr>
            </a:p>
          </p:txBody>
        </p:sp>
        <p:sp>
          <p:nvSpPr>
            <p:cNvPr id="243" name="Google Shape;243;p26"/>
            <p:cNvSpPr/>
            <p:nvPr/>
          </p:nvSpPr>
          <p:spPr>
            <a:xfrm>
              <a:off x="0" y="819610"/>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4" name="Google Shape;244;p26"/>
            <p:cNvSpPr/>
            <p:nvPr/>
          </p:nvSpPr>
          <p:spPr>
            <a:xfrm>
              <a:off x="756880" y="819610"/>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5" name="Google Shape;245;p26"/>
            <p:cNvSpPr txBox="1"/>
            <p:nvPr/>
          </p:nvSpPr>
          <p:spPr>
            <a:xfrm>
              <a:off x="756880" y="819610"/>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Nulls in the data</a:t>
              </a:r>
              <a:endParaRPr b="0" i="0" sz="1600" u="none" cap="none" strike="noStrike">
                <a:solidFill>
                  <a:schemeClr val="lt1"/>
                </a:solidFill>
                <a:latin typeface="Century Gothic"/>
                <a:ea typeface="Century Gothic"/>
                <a:cs typeface="Century Gothic"/>
                <a:sym typeface="Century Gothic"/>
              </a:endParaRPr>
            </a:p>
          </p:txBody>
        </p:sp>
        <p:sp>
          <p:nvSpPr>
            <p:cNvPr id="246" name="Google Shape;246;p26"/>
            <p:cNvSpPr/>
            <p:nvPr/>
          </p:nvSpPr>
          <p:spPr>
            <a:xfrm>
              <a:off x="0" y="1638744"/>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7" name="Google Shape;247;p26"/>
            <p:cNvSpPr/>
            <p:nvPr/>
          </p:nvSpPr>
          <p:spPr>
            <a:xfrm>
              <a:off x="756880" y="1638744"/>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8" name="Google Shape;248;p26"/>
            <p:cNvSpPr txBox="1"/>
            <p:nvPr/>
          </p:nvSpPr>
          <p:spPr>
            <a:xfrm>
              <a:off x="756880" y="1638744"/>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Certified column needed one value imputed</a:t>
              </a:r>
              <a:endParaRPr b="0" i="0" sz="1600" u="none" cap="none" strike="noStrike">
                <a:solidFill>
                  <a:schemeClr val="lt1"/>
                </a:solidFill>
                <a:latin typeface="Century Gothic"/>
                <a:ea typeface="Century Gothic"/>
                <a:cs typeface="Century Gothic"/>
                <a:sym typeface="Century Gothic"/>
              </a:endParaRPr>
            </a:p>
          </p:txBody>
        </p:sp>
        <p:sp>
          <p:nvSpPr>
            <p:cNvPr id="249" name="Google Shape;249;p26"/>
            <p:cNvSpPr/>
            <p:nvPr/>
          </p:nvSpPr>
          <p:spPr>
            <a:xfrm>
              <a:off x="0" y="2457878"/>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0" name="Google Shape;250;p26"/>
            <p:cNvSpPr/>
            <p:nvPr/>
          </p:nvSpPr>
          <p:spPr>
            <a:xfrm>
              <a:off x="756880" y="2457878"/>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1" name="Google Shape;251;p26"/>
            <p:cNvSpPr txBox="1"/>
            <p:nvPr/>
          </p:nvSpPr>
          <p:spPr>
            <a:xfrm>
              <a:off x="756880" y="2457878"/>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Zip codes were not always a consistent 5 digits</a:t>
              </a:r>
              <a:endParaRPr b="0" i="0" sz="1600" u="none" cap="none" strike="noStrike">
                <a:solidFill>
                  <a:schemeClr val="lt1"/>
                </a:solidFill>
                <a:latin typeface="Century Gothic"/>
                <a:ea typeface="Century Gothic"/>
                <a:cs typeface="Century Gothic"/>
                <a:sym typeface="Century Gothic"/>
              </a:endParaRPr>
            </a:p>
          </p:txBody>
        </p:sp>
        <p:sp>
          <p:nvSpPr>
            <p:cNvPr id="252" name="Google Shape;252;p26"/>
            <p:cNvSpPr/>
            <p:nvPr/>
          </p:nvSpPr>
          <p:spPr>
            <a:xfrm>
              <a:off x="0" y="3277013"/>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3" name="Google Shape;253;p26"/>
            <p:cNvSpPr/>
            <p:nvPr/>
          </p:nvSpPr>
          <p:spPr>
            <a:xfrm>
              <a:off x="756880" y="3277013"/>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4" name="Google Shape;254;p26"/>
            <p:cNvSpPr txBox="1"/>
            <p:nvPr/>
          </p:nvSpPr>
          <p:spPr>
            <a:xfrm>
              <a:off x="756880" y="3277013"/>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Categorical values needed to be converted to numeric</a:t>
              </a:r>
              <a:endParaRPr b="0" i="0" sz="1600" u="none" cap="none" strike="noStrike">
                <a:solidFill>
                  <a:schemeClr val="lt1"/>
                </a:solidFill>
                <a:latin typeface="Century Gothic"/>
                <a:ea typeface="Century Gothic"/>
                <a:cs typeface="Century Gothic"/>
                <a:sym typeface="Century Gothic"/>
              </a:endParaRPr>
            </a:p>
          </p:txBody>
        </p:sp>
        <p:sp>
          <p:nvSpPr>
            <p:cNvPr id="255" name="Google Shape;255;p26"/>
            <p:cNvSpPr/>
            <p:nvPr/>
          </p:nvSpPr>
          <p:spPr>
            <a:xfrm>
              <a:off x="0" y="4096147"/>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6" name="Google Shape;256;p26"/>
            <p:cNvSpPr/>
            <p:nvPr/>
          </p:nvSpPr>
          <p:spPr>
            <a:xfrm>
              <a:off x="756880" y="4096147"/>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7" name="Google Shape;257;p26"/>
            <p:cNvSpPr txBox="1"/>
            <p:nvPr/>
          </p:nvSpPr>
          <p:spPr>
            <a:xfrm>
              <a:off x="756880" y="4096147"/>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Adding in the extra regional data features</a:t>
              </a:r>
              <a:endParaRPr b="0" i="0" sz="1600" u="none" cap="none" strike="noStrike">
                <a:solidFill>
                  <a:schemeClr val="lt1"/>
                </a:solidFill>
                <a:latin typeface="Century Gothic"/>
                <a:ea typeface="Century Gothic"/>
                <a:cs typeface="Century Gothic"/>
                <a:sym typeface="Century Gothic"/>
              </a:endParaRPr>
            </a:p>
          </p:txBody>
        </p:sp>
        <p:sp>
          <p:nvSpPr>
            <p:cNvPr id="258" name="Google Shape;258;p26"/>
            <p:cNvSpPr/>
            <p:nvPr/>
          </p:nvSpPr>
          <p:spPr>
            <a:xfrm>
              <a:off x="0" y="4915281"/>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9" name="Google Shape;259;p26"/>
            <p:cNvSpPr/>
            <p:nvPr/>
          </p:nvSpPr>
          <p:spPr>
            <a:xfrm>
              <a:off x="756880" y="4915281"/>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60" name="Google Shape;260;p26"/>
            <p:cNvSpPr txBox="1"/>
            <p:nvPr/>
          </p:nvSpPr>
          <p:spPr>
            <a:xfrm>
              <a:off x="756880" y="4915281"/>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Deciding how to join the data</a:t>
              </a:r>
              <a:endParaRPr b="0" i="0" sz="1600" u="none" cap="none" strike="noStrike">
                <a:solidFill>
                  <a:schemeClr val="lt1"/>
                </a:solidFill>
                <a:latin typeface="Century Gothic"/>
                <a:ea typeface="Century Gothic"/>
                <a:cs typeface="Century Gothic"/>
                <a:sym typeface="Century Gothic"/>
              </a:endParaRPr>
            </a:p>
          </p:txBody>
        </p:sp>
      </p:grpSp>
      <p:pic>
        <p:nvPicPr>
          <p:cNvPr id="261" name="Google Shape;261;p26"/>
          <p:cNvPicPr preferRelativeResize="0"/>
          <p:nvPr/>
        </p:nvPicPr>
        <p:blipFill rotWithShape="1">
          <a:blip r:embed="rId4">
            <a:alphaModFix/>
          </a:blip>
          <a:srcRect b="0" l="0" r="0" t="0"/>
          <a:stretch/>
        </p:blipFill>
        <p:spPr>
          <a:xfrm flipH="1">
            <a:off x="691978" y="727219"/>
            <a:ext cx="481150" cy="488648"/>
          </a:xfrm>
          <a:prstGeom prst="rect">
            <a:avLst/>
          </a:prstGeom>
          <a:noFill/>
          <a:ln>
            <a:noFill/>
          </a:ln>
        </p:spPr>
      </p:pic>
      <p:pic>
        <p:nvPicPr>
          <p:cNvPr id="262" name="Google Shape;262;p26"/>
          <p:cNvPicPr preferRelativeResize="0"/>
          <p:nvPr/>
        </p:nvPicPr>
        <p:blipFill rotWithShape="1">
          <a:blip r:embed="rId5">
            <a:alphaModFix/>
          </a:blip>
          <a:srcRect b="0" l="0" r="0" t="0"/>
          <a:stretch/>
        </p:blipFill>
        <p:spPr>
          <a:xfrm>
            <a:off x="682793" y="1554766"/>
            <a:ext cx="456719" cy="471822"/>
          </a:xfrm>
          <a:prstGeom prst="rect">
            <a:avLst/>
          </a:prstGeom>
          <a:noFill/>
          <a:ln>
            <a:noFill/>
          </a:ln>
        </p:spPr>
      </p:pic>
      <p:pic>
        <p:nvPicPr>
          <p:cNvPr id="263" name="Google Shape;263;p26"/>
          <p:cNvPicPr preferRelativeResize="0"/>
          <p:nvPr/>
        </p:nvPicPr>
        <p:blipFill rotWithShape="1">
          <a:blip r:embed="rId6">
            <a:alphaModFix/>
          </a:blip>
          <a:srcRect b="0" l="0" r="0" t="0"/>
          <a:stretch/>
        </p:blipFill>
        <p:spPr>
          <a:xfrm>
            <a:off x="676158" y="2370784"/>
            <a:ext cx="481150" cy="478053"/>
          </a:xfrm>
          <a:prstGeom prst="rect">
            <a:avLst/>
          </a:prstGeom>
          <a:noFill/>
          <a:ln>
            <a:noFill/>
          </a:ln>
        </p:spPr>
      </p:pic>
      <p:pic>
        <p:nvPicPr>
          <p:cNvPr id="264" name="Google Shape;264;p26"/>
          <p:cNvPicPr preferRelativeResize="0"/>
          <p:nvPr/>
        </p:nvPicPr>
        <p:blipFill rotWithShape="1">
          <a:blip r:embed="rId7">
            <a:alphaModFix/>
          </a:blip>
          <a:srcRect b="0" l="0" r="0" t="0"/>
          <a:stretch/>
        </p:blipFill>
        <p:spPr>
          <a:xfrm>
            <a:off x="691978" y="3199648"/>
            <a:ext cx="491874" cy="427389"/>
          </a:xfrm>
          <a:prstGeom prst="rect">
            <a:avLst/>
          </a:prstGeom>
          <a:noFill/>
          <a:ln>
            <a:noFill/>
          </a:ln>
        </p:spPr>
      </p:pic>
      <p:pic>
        <p:nvPicPr>
          <p:cNvPr id="265" name="Google Shape;265;p26"/>
          <p:cNvPicPr preferRelativeResize="0"/>
          <p:nvPr/>
        </p:nvPicPr>
        <p:blipFill rotWithShape="1">
          <a:blip r:embed="rId8">
            <a:alphaModFix/>
          </a:blip>
          <a:srcRect b="0" l="0" r="0" t="0"/>
          <a:stretch/>
        </p:blipFill>
        <p:spPr>
          <a:xfrm>
            <a:off x="691978" y="4017724"/>
            <a:ext cx="491874" cy="446583"/>
          </a:xfrm>
          <a:prstGeom prst="rect">
            <a:avLst/>
          </a:prstGeom>
          <a:noFill/>
          <a:ln>
            <a:noFill/>
          </a:ln>
        </p:spPr>
      </p:pic>
      <p:pic>
        <p:nvPicPr>
          <p:cNvPr id="266" name="Google Shape;266;p26"/>
          <p:cNvPicPr preferRelativeResize="0"/>
          <p:nvPr/>
        </p:nvPicPr>
        <p:blipFill rotWithShape="1">
          <a:blip r:embed="rId9">
            <a:alphaModFix/>
          </a:blip>
          <a:srcRect b="0" l="0" r="0" t="0"/>
          <a:stretch/>
        </p:blipFill>
        <p:spPr>
          <a:xfrm>
            <a:off x="679754" y="5662779"/>
            <a:ext cx="504097" cy="447138"/>
          </a:xfrm>
          <a:prstGeom prst="rect">
            <a:avLst/>
          </a:prstGeom>
          <a:noFill/>
          <a:ln>
            <a:noFill/>
          </a:ln>
        </p:spPr>
      </p:pic>
      <p:pic>
        <p:nvPicPr>
          <p:cNvPr id="267" name="Google Shape;267;p26"/>
          <p:cNvPicPr preferRelativeResize="0"/>
          <p:nvPr/>
        </p:nvPicPr>
        <p:blipFill rotWithShape="1">
          <a:blip r:embed="rId10">
            <a:alphaModFix/>
          </a:blip>
          <a:srcRect b="0" l="0" r="0" t="0"/>
          <a:stretch/>
        </p:blipFill>
        <p:spPr>
          <a:xfrm>
            <a:off x="686205" y="4826202"/>
            <a:ext cx="497646" cy="453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7"/>
          <p:cNvSpPr txBox="1"/>
          <p:nvPr>
            <p:ph type="title"/>
          </p:nvPr>
        </p:nvSpPr>
        <p:spPr>
          <a:xfrm>
            <a:off x="495925" y="1175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Chevrolet and Ford are the most common used cars available in US</a:t>
            </a:r>
            <a:endParaRPr sz="2000"/>
          </a:p>
        </p:txBody>
      </p:sp>
      <p:sp>
        <p:nvSpPr>
          <p:cNvPr id="273" name="Google Shape;273;p27"/>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74" name="Google Shape;274;p27"/>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75" name="Google Shape;275;p27"/>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6" name="Google Shape;276;p27"/>
          <p:cNvPicPr preferRelativeResize="0"/>
          <p:nvPr/>
        </p:nvPicPr>
        <p:blipFill rotWithShape="1">
          <a:blip r:embed="rId4">
            <a:alphaModFix/>
          </a:blip>
          <a:srcRect b="0" l="0" r="0" t="0"/>
          <a:stretch/>
        </p:blipFill>
        <p:spPr>
          <a:xfrm>
            <a:off x="4143573" y="0"/>
            <a:ext cx="7964827" cy="6857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